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147473404" r:id="rId4"/>
    <p:sldId id="2147476765" r:id="rId5"/>
    <p:sldId id="2147476764" r:id="rId6"/>
    <p:sldId id="2147481255" r:id="rId7"/>
    <p:sldId id="260" r:id="rId8"/>
    <p:sldId id="2147481266" r:id="rId9"/>
    <p:sldId id="267" r:id="rId10"/>
    <p:sldId id="270" r:id="rId11"/>
    <p:sldId id="272" r:id="rId12"/>
    <p:sldId id="273" r:id="rId13"/>
    <p:sldId id="277" r:id="rId14"/>
    <p:sldId id="256" r:id="rId15"/>
    <p:sldId id="274" r:id="rId16"/>
    <p:sldId id="278" r:id="rId17"/>
    <p:sldId id="2147481268" r:id="rId18"/>
    <p:sldId id="293" r:id="rId19"/>
    <p:sldId id="294" r:id="rId20"/>
    <p:sldId id="295" r:id="rId21"/>
    <p:sldId id="2147481269" r:id="rId22"/>
    <p:sldId id="2147481270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85941-B834-454B-8A02-D96EFF145412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A88AD-CABF-4C45-B1CC-702810508F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66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DigiTV</a:t>
            </a:r>
            <a:r>
              <a:rPr lang="nb-NO" dirty="0"/>
              <a:t> </a:t>
            </a:r>
            <a:r>
              <a:rPr lang="nb-NO" dirty="0" err="1"/>
              <a:t>saamerbeid</a:t>
            </a:r>
            <a:r>
              <a:rPr lang="nb-NO" dirty="0"/>
              <a:t> mellom begge fylkeskommunene og samtlige kommuner i </a:t>
            </a:r>
            <a:r>
              <a:rPr lang="nb-NO" dirty="0" err="1"/>
              <a:t>vestfold</a:t>
            </a:r>
            <a:r>
              <a:rPr lang="nb-NO" dirty="0"/>
              <a:t> og </a:t>
            </a:r>
            <a:r>
              <a:rPr lang="nb-NO" dirty="0" err="1"/>
              <a:t>telemark</a:t>
            </a:r>
            <a:r>
              <a:rPr lang="nb-NO" dirty="0"/>
              <a:t> </a:t>
            </a:r>
            <a:r>
              <a:rPr lang="nb-NO" dirty="0" err="1"/>
              <a:t>utenomblefjell</a:t>
            </a:r>
            <a:r>
              <a:rPr lang="nb-NO" dirty="0"/>
              <a:t> rundt.</a:t>
            </a:r>
          </a:p>
          <a:p>
            <a:r>
              <a:rPr lang="nb-NO" dirty="0"/>
              <a:t>Kommunedirektør I skien leder av styringsgruppe, samt regionens representant i </a:t>
            </a:r>
            <a:r>
              <a:rPr lang="nb-NO" dirty="0" err="1"/>
              <a:t>komm</a:t>
            </a:r>
            <a:r>
              <a:rPr lang="nb-NO" dirty="0"/>
              <a:t> i rådet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88AD-CABF-4C45-B1CC-702810508FC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250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</a:t>
            </a:r>
            <a:r>
              <a:rPr lang="nb-NO" dirty="0" err="1"/>
              <a:t>oppfording</a:t>
            </a:r>
            <a:r>
              <a:rPr lang="nb-NO" dirty="0"/>
              <a:t> om å være nysgjerrig – </a:t>
            </a:r>
            <a:r>
              <a:rPr lang="nb-NO" dirty="0" err="1"/>
              <a:t>skiem</a:t>
            </a:r>
            <a:r>
              <a:rPr lang="nb-NO" dirty="0"/>
              <a:t> kommune har </a:t>
            </a:r>
            <a:r>
              <a:rPr lang="nb-NO" dirty="0" err="1"/>
              <a:t>tattt</a:t>
            </a:r>
            <a:r>
              <a:rPr lang="nb-NO" dirty="0"/>
              <a:t> denne vider og laget veileder/rutine for bruk av KI – vi oppfordrer medarbeider til å ta det i bruk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88AD-CABF-4C45-B1CC-702810508FC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55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Internt i OU tilnærmet </a:t>
            </a:r>
            <a:r>
              <a:rPr lang="nb-NO" dirty="0" err="1"/>
              <a:t>tilsettinsstopp</a:t>
            </a:r>
            <a:r>
              <a:rPr lang="nb-NO" dirty="0"/>
              <a:t>, Viktig at vi får i gang prosesser som kartlegger arbeidsoppgaver hos tilsette som slutter og ser hvordan vi kan løse disse ved </a:t>
            </a:r>
            <a:r>
              <a:rPr lang="nb-NO" dirty="0" err="1"/>
              <a:t>hejlp</a:t>
            </a:r>
            <a:r>
              <a:rPr lang="nb-NO" dirty="0"/>
              <a:t> av KI – blir endringer for alle. Også e som ikke slutter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88AD-CABF-4C45-B1CC-702810508FC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408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må vi som organisasjoner gjøre for å få ut disse gevinstene.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88AD-CABF-4C45-B1CC-702810508FC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76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etterkant av undersøkelse gjennomfør workshop – kommet innspill på veldig mange oppgaver tilsette ser for seg kan løses med AI</a:t>
            </a:r>
          </a:p>
          <a:p>
            <a:r>
              <a:rPr lang="nb-NO" dirty="0"/>
              <a:t>Også vert å merke seg positiviteten – dette er ikke unge medarbeidere – godt voksne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88AD-CABF-4C45-B1CC-702810508FC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542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Fortelle litt om intranett </a:t>
            </a:r>
            <a:r>
              <a:rPr lang="nb-NO" dirty="0" err="1"/>
              <a:t>sharepoint</a:t>
            </a:r>
            <a:r>
              <a:rPr lang="nb-NO" dirty="0"/>
              <a:t> – </a:t>
            </a:r>
            <a:r>
              <a:rPr lang="nb-NO" dirty="0" err="1"/>
              <a:t>copilot</a:t>
            </a:r>
            <a:r>
              <a:rPr lang="nb-NO" dirty="0"/>
              <a:t> </a:t>
            </a:r>
            <a:r>
              <a:rPr lang="nb-NO" dirty="0" err="1"/>
              <a:t>studi</a:t>
            </a:r>
            <a:r>
              <a:rPr lang="nb-NO" dirty="0"/>
              <a:t> og </a:t>
            </a:r>
            <a:r>
              <a:rPr lang="nb-NO" dirty="0" err="1"/>
              <a:t>usa</a:t>
            </a:r>
            <a:r>
              <a:rPr lang="nb-NO" dirty="0"/>
              <a:t> /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europa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88AD-CABF-4C45-B1CC-702810508FC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799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/>
              <a:t>T i bruk</a:t>
            </a:r>
          </a:p>
          <a:p>
            <a:pPr marL="228600" indent="-228600">
              <a:buAutoNum type="arabicPeriod"/>
            </a:pPr>
            <a:r>
              <a:rPr lang="nb-NO" dirty="0"/>
              <a:t>2. lag strategi  viktig med forankring for å gi retning</a:t>
            </a:r>
          </a:p>
          <a:p>
            <a:pPr marL="228600" indent="-228600">
              <a:buAutoNum type="arabicPeriod"/>
            </a:pPr>
            <a:r>
              <a:rPr lang="nb-NO" dirty="0"/>
              <a:t> hvordan skal vi </a:t>
            </a:r>
            <a:r>
              <a:rPr lang="nb-NO" dirty="0" err="1"/>
              <a:t>tilnerme</a:t>
            </a:r>
            <a:r>
              <a:rPr lang="nb-NO" dirty="0"/>
              <a:t> oss personsensitive data. leverandører </a:t>
            </a:r>
          </a:p>
          <a:p>
            <a:pPr marL="228600" indent="-228600">
              <a:buAutoNum type="arabicPeriod"/>
            </a:pPr>
            <a:r>
              <a:rPr lang="nb-NO" dirty="0"/>
              <a:t>få med ledelse og de ansatte – tillitsvalgte politiker</a:t>
            </a:r>
          </a:p>
          <a:p>
            <a:pPr marL="228600" indent="-228600">
              <a:buAutoNum type="arabicPeriod"/>
            </a:pPr>
            <a:r>
              <a:rPr lang="nb-NO" dirty="0"/>
              <a:t>Sett i gang </a:t>
            </a:r>
          </a:p>
          <a:p>
            <a:pPr marL="228600" indent="-228600">
              <a:buAutoNum type="arabicPeriod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88AD-CABF-4C45-B1CC-702810508FC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35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To temaer i dag. Litt om </a:t>
            </a:r>
            <a:r>
              <a:rPr lang="nb-NO" dirty="0" err="1"/>
              <a:t>DigiTV</a:t>
            </a:r>
            <a:r>
              <a:rPr lang="nb-NO" dirty="0"/>
              <a:t> og hvordan vi jobber regionalt med E helse, samt litt om kunstig </a:t>
            </a:r>
            <a:r>
              <a:rPr lang="nb-NO" dirty="0" err="1"/>
              <a:t>inteligens</a:t>
            </a:r>
            <a:r>
              <a:rPr lang="nb-NO" dirty="0"/>
              <a:t> og hvordan vi jobber praktisk med dette i Skien kommune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88AD-CABF-4C45-B1CC-702810508FC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83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2020 begynte arbeidet med å etablere </a:t>
            </a:r>
            <a:r>
              <a:rPr lang="nb-NO" dirty="0" err="1"/>
              <a:t>samstyringsstrukturen,Kommunene</a:t>
            </a:r>
            <a:r>
              <a:rPr lang="nb-NO" dirty="0"/>
              <a:t> gå KS i oppdrag å </a:t>
            </a:r>
            <a:r>
              <a:rPr lang="nb-NO" dirty="0" err="1"/>
              <a:t>samorden</a:t>
            </a:r>
            <a:r>
              <a:rPr lang="nb-NO" dirty="0"/>
              <a:t> </a:t>
            </a:r>
            <a:r>
              <a:rPr lang="nb-NO" dirty="0" err="1"/>
              <a:t>digitlaisering</a:t>
            </a:r>
            <a:r>
              <a:rPr lang="nb-NO" dirty="0"/>
              <a:t> for sektoren på nasjonalt nivå, KS oppfordret regionen til å etablere </a:t>
            </a:r>
            <a:r>
              <a:rPr lang="nb-NO" dirty="0" err="1"/>
              <a:t>DigiNettveerk</a:t>
            </a:r>
            <a:r>
              <a:rPr lang="nb-NO" dirty="0"/>
              <a:t> forankre planer og strategier.</a:t>
            </a:r>
            <a:br>
              <a:rPr lang="nb-NO" dirty="0"/>
            </a:br>
            <a:r>
              <a:rPr lang="nb-NO" dirty="0"/>
              <a:t>Etablere fag- og prioriteringsutvalg og fagråd. Kunne vi hatt ett fagråd </a:t>
            </a:r>
            <a:r>
              <a:rPr lang="nb-NO" dirty="0" err="1"/>
              <a:t>innefor</a:t>
            </a:r>
            <a:r>
              <a:rPr lang="nb-NO" dirty="0"/>
              <a:t> administrative </a:t>
            </a:r>
            <a:r>
              <a:rPr lang="nb-NO" dirty="0" err="1"/>
              <a:t>tjeenster</a:t>
            </a:r>
            <a:r>
              <a:rPr lang="nb-NO" dirty="0"/>
              <a:t>. Kommunene i Grenland og </a:t>
            </a:r>
            <a:r>
              <a:rPr lang="nb-NO" dirty="0" err="1"/>
              <a:t>vestfold</a:t>
            </a:r>
            <a:r>
              <a:rPr lang="nb-NO" dirty="0"/>
              <a:t> har for eksempel i dag samme sak </a:t>
            </a:r>
            <a:r>
              <a:rPr lang="nb-NO" dirty="0" err="1"/>
              <a:t>arkivssytem</a:t>
            </a:r>
            <a:r>
              <a:rPr lang="nb-NO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FF3AC-5464-4F1F-8F4A-0A5EEBD3288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158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Nettside:</a:t>
            </a:r>
          </a:p>
          <a:p>
            <a:r>
              <a:rPr lang="nb-NO" dirty="0"/>
              <a:t>Oppdrag nettverk. </a:t>
            </a:r>
            <a:r>
              <a:rPr lang="nb-NO" dirty="0" err="1"/>
              <a:t>Fasilitere</a:t>
            </a:r>
            <a:r>
              <a:rPr lang="nb-NO" dirty="0"/>
              <a:t> at kommunen tar i bruk og implementerer teknolog. Målsetting er å håndtere arbeidsprosessen innenfor sektoren med mindre bruk av varme hender. Kommunene sliter i dag med å dokumentere økonomiske gevinster av digitale </a:t>
            </a:r>
            <a:r>
              <a:rPr lang="nb-NO" dirty="0" err="1"/>
              <a:t>løssninger</a:t>
            </a:r>
            <a:r>
              <a:rPr lang="nb-NO" dirty="0"/>
              <a:t>. Men FOU er har klart å gjøre dette.</a:t>
            </a:r>
          </a:p>
          <a:p>
            <a:r>
              <a:rPr lang="nb-NO" dirty="0"/>
              <a:t>Innenfor velferdsteknologi er det tre </a:t>
            </a:r>
            <a:r>
              <a:rPr lang="nb-NO" dirty="0" err="1"/>
              <a:t>løninger</a:t>
            </a:r>
            <a:r>
              <a:rPr lang="nb-NO" dirty="0"/>
              <a:t> som peker seg ut.</a:t>
            </a:r>
          </a:p>
          <a:p>
            <a:r>
              <a:rPr lang="nb-NO" dirty="0"/>
              <a:t>Medisineringsstøtte</a:t>
            </a:r>
          </a:p>
          <a:p>
            <a:r>
              <a:rPr lang="nb-NO" dirty="0" err="1"/>
              <a:t>Lokaliseringsteknoligi</a:t>
            </a:r>
            <a:endParaRPr lang="nb-NO" dirty="0"/>
          </a:p>
          <a:p>
            <a:r>
              <a:rPr lang="nb-NO" dirty="0"/>
              <a:t>Digitalt tilsyn</a:t>
            </a:r>
          </a:p>
          <a:p>
            <a:r>
              <a:rPr lang="nb-NO" dirty="0"/>
              <a:t>Innenfor dataflyt o g tilgjengelige </a:t>
            </a:r>
            <a:r>
              <a:rPr lang="nb-NO" dirty="0" err="1"/>
              <a:t>dataer</a:t>
            </a:r>
            <a:r>
              <a:rPr lang="nb-NO" dirty="0"/>
              <a:t>. Jonas </a:t>
            </a:r>
            <a:r>
              <a:rPr lang="nb-NO" dirty="0" err="1"/>
              <a:t>helseminiseter</a:t>
            </a:r>
            <a:r>
              <a:rPr lang="nb-NO" dirty="0"/>
              <a:t> en innbygger en journal 2012</a:t>
            </a:r>
          </a:p>
          <a:p>
            <a:r>
              <a:rPr lang="nb-NO" dirty="0"/>
              <a:t>Vi er </a:t>
            </a:r>
            <a:r>
              <a:rPr lang="nb-NO" dirty="0" err="1"/>
              <a:t>forstsatt</a:t>
            </a:r>
            <a:r>
              <a:rPr lang="nb-NO" dirty="0"/>
              <a:t> </a:t>
            </a:r>
            <a:r>
              <a:rPr lang="nb-NO" dirty="0" err="1"/>
              <a:t>ikkke</a:t>
            </a:r>
            <a:r>
              <a:rPr lang="nb-NO" dirty="0"/>
              <a:t> der. Kommunene utenom midt </a:t>
            </a:r>
            <a:r>
              <a:rPr lang="nb-NO" dirty="0" err="1"/>
              <a:t>norge</a:t>
            </a:r>
            <a:r>
              <a:rPr lang="nb-NO" dirty="0"/>
              <a:t> jobber nå med felles journalløft – få på plass en </a:t>
            </a:r>
            <a:r>
              <a:rPr lang="nb-NO" dirty="0" err="1"/>
              <a:t>skybasert</a:t>
            </a:r>
            <a:r>
              <a:rPr lang="nb-NO" dirty="0"/>
              <a:t> løsning som klarer å </a:t>
            </a:r>
            <a:r>
              <a:rPr lang="nb-NO" dirty="0" err="1"/>
              <a:t>samhande</a:t>
            </a:r>
            <a:r>
              <a:rPr lang="nb-NO" dirty="0"/>
              <a:t> med </a:t>
            </a:r>
            <a:r>
              <a:rPr lang="nb-NO" dirty="0" err="1"/>
              <a:t>komponeneter</a:t>
            </a:r>
            <a:r>
              <a:rPr lang="nb-NO" dirty="0"/>
              <a:t> utviklet av norsk helsenett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A1EF-F55A-4268-A9CA-D012C0E096B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Helt forskjellig områder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88AD-CABF-4C45-B1CC-702810508FC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16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Alle kommuner med – effektiv møte å foreta anskaffelser – felles applikasjoner gir muligheter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88AD-CABF-4C45-B1CC-702810508FC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7636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Hvordan vi jobber med å strukturere arbeidet med å implementere </a:t>
            </a:r>
            <a:r>
              <a:rPr lang="nb-NO" dirty="0" err="1"/>
              <a:t>datadelingstjeenster</a:t>
            </a:r>
            <a:r>
              <a:rPr lang="nb-NO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32FC6-ED17-47F9-B68A-5BC773345CE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2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Nettverksarbeid og </a:t>
            </a:r>
            <a:r>
              <a:rPr lang="nb-NO" dirty="0" err="1"/>
              <a:t>farankring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88AD-CABF-4C45-B1CC-702810508FC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522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Enorme forventninger til dette . Det samla investeringsbudsjettet til de store </a:t>
            </a:r>
            <a:r>
              <a:rPr lang="nb-NO" dirty="0" err="1"/>
              <a:t>amrikanske</a:t>
            </a:r>
            <a:r>
              <a:rPr lang="nb-NO" dirty="0"/>
              <a:t> </a:t>
            </a:r>
            <a:r>
              <a:rPr lang="nb-NO" dirty="0" err="1"/>
              <a:t>aktøreen</a:t>
            </a:r>
            <a:r>
              <a:rPr lang="nb-NO" dirty="0"/>
              <a:t> er </a:t>
            </a:r>
            <a:r>
              <a:rPr lang="nb-NO" dirty="0" err="1"/>
              <a:t>ca</a:t>
            </a:r>
            <a:r>
              <a:rPr lang="nb-NO" dirty="0"/>
              <a:t> 4000 milliarder i året </a:t>
            </a:r>
            <a:r>
              <a:rPr lang="nb-NO" dirty="0" err="1"/>
              <a:t>Ca</a:t>
            </a:r>
            <a:r>
              <a:rPr lang="nb-NO" dirty="0"/>
              <a:t> 1000 av disse går til innkjøp av chiper.</a:t>
            </a:r>
          </a:p>
          <a:p>
            <a:r>
              <a:rPr lang="nb-NO" dirty="0" err="1"/>
              <a:t>Ytnyllesen</a:t>
            </a:r>
            <a:r>
              <a:rPr lang="nb-NO" dirty="0"/>
              <a:t> av data avhenger av to ting. Tilgjengelig </a:t>
            </a:r>
            <a:r>
              <a:rPr lang="nb-NO" dirty="0" err="1"/>
              <a:t>inteligens</a:t>
            </a:r>
            <a:r>
              <a:rPr lang="nb-NO" dirty="0"/>
              <a:t> og tilgjengelige data. Enorm vekst i </a:t>
            </a:r>
            <a:r>
              <a:rPr lang="nb-NO" dirty="0" err="1"/>
              <a:t>skytjeenster</a:t>
            </a:r>
            <a:r>
              <a:rPr lang="nb-NO" dirty="0"/>
              <a:t> globalt. I dag klarer men ikke å hente ut gevinster som tilsvarer investeringene i sektoren</a:t>
            </a:r>
          </a:p>
          <a:p>
            <a:r>
              <a:rPr lang="nb-NO" dirty="0"/>
              <a:t>Er det </a:t>
            </a:r>
            <a:r>
              <a:rPr lang="nb-NO" dirty="0" err="1"/>
              <a:t>hypet</a:t>
            </a:r>
            <a:r>
              <a:rPr lang="nb-NO" dirty="0"/>
              <a:t> eller er potensialet så stort????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88AD-CABF-4C45-B1CC-702810508FC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37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7A9A0-9495-34E1-EF47-74A7868A0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605734D-C5AA-0946-0827-2214633AB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5AEA81-1D7F-8493-9F23-A06F796B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393-F022-4137-8D7B-13BB9C343D0A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57517B-3928-683B-B573-C00BDBCD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EA34DA-DD66-3936-D24D-E51F3918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35B-86D8-4CCE-ABEC-B9471ACC4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32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22A7A7-3C7C-5299-D87D-BBAF9612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9713FA7-13C8-AB89-E7FC-7C7168E8D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20C1F1-90F8-876E-FAB0-1E4C6513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393-F022-4137-8D7B-13BB9C343D0A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BE6AD7-9F9E-A687-04CB-E6276453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A93D9E-836F-DCDA-7794-F6E36C33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35B-86D8-4CCE-ABEC-B9471ACC4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40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BD36399-19A0-1B49-B01E-324275E94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2945B0-B9DD-676C-32FF-B8EB07706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879048-E560-DFBD-D18D-DFFB61F6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393-F022-4137-8D7B-13BB9C343D0A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A1FA32-EEEA-34CB-BE95-1DEA66F3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8BEA03-3821-A018-0AA8-BFBB93E0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35B-86D8-4CCE-ABEC-B9471ACC4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25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rPr lang="en-US" smtClean="0"/>
              <a:t>6/5/2025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8393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 med design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048AFB5-191E-6DF0-C9FE-2153B2467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77190"/>
            <a:ext cx="121920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CDB920D1-2B69-CDA8-0F61-1EC2DAA94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E4042555-E174-B281-389D-00EEF22A9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140E41-1D73-8876-8E3D-8E06895FF2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3305" y="6300845"/>
            <a:ext cx="1346805" cy="3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9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15B728-65A6-92EE-D483-DB396B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761331-0B45-F4E3-56A0-F3EB2FA43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D19757-D8CF-DCD4-366D-2C5D181C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393-F022-4137-8D7B-13BB9C343D0A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0121FD-A9A8-4BB0-38BA-F7BA5017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0D3480-83A1-904D-01DF-C0ABE540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35B-86D8-4CCE-ABEC-B9471ACC4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09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F929FA-6D85-2988-69BF-1ACE8217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D67225-37C3-D929-F192-655579319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0476BF-6962-2C23-938E-35A367F0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393-F022-4137-8D7B-13BB9C343D0A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F8209A-E151-10C7-F3B2-2D2F4235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5DBA2F-175E-DEB6-6A91-9015ED77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35B-86D8-4CCE-ABEC-B9471ACC4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25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EBE6A5-88B1-F727-AD6A-EA0EF3E8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6C0BFE-BC97-4274-8E33-CB614FC64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F87A4D1-9E3A-EF6C-CBA5-FE748D128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250F02-D9C7-5BA0-5BF4-D54D4AD8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393-F022-4137-8D7B-13BB9C343D0A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F2DF28B-6EDA-F1C5-29A2-3717881A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DA23EE2-B5D8-6334-2AB2-E907490E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35B-86D8-4CCE-ABEC-B9471ACC4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950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0AABC1-6E53-A9E8-0F2B-D4A57BF7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34E542-225D-AA29-D70D-328E4C8E0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5C6F34C-4B54-6613-3D9D-50E836187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7AE430-17EE-2FC3-A6C6-5224463B6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8378A2C-6DEC-C813-7592-74E49E55B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5BF613E-B6C4-FD66-40E0-D64B016F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393-F022-4137-8D7B-13BB9C343D0A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0AC2DBF-DCE7-5600-5747-81DD3AD6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CF2DA40-03FF-D662-70D5-42EFE0B7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35B-86D8-4CCE-ABEC-B9471ACC4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4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FC244D-492B-A749-BBBD-B5E08957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6BCDBA5-36AA-AD8A-17B9-55AF8E7B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393-F022-4137-8D7B-13BB9C343D0A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E736C8-6E3B-D89E-DC00-D43230A8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7E44D24-09C5-04CD-BDAE-F2ACF21A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35B-86D8-4CCE-ABEC-B9471ACC4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2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35B962C-1A4F-0B84-779A-65F54633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393-F022-4137-8D7B-13BB9C343D0A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20DCF6F-7BF3-BBAF-2382-D4431054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0016C6-B279-8A23-BDD3-ADF30BE4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35B-86D8-4CCE-ABEC-B9471ACC4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8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32843-AE96-E9B6-528E-7626F73A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DED10C-922E-EA3F-E7B4-1243B39C8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B0B0D1-830B-2476-ED7C-C4EEAE97D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E91EF3-1FB8-880A-1BF3-24EA4B43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393-F022-4137-8D7B-13BB9C343D0A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20ADF8F-55D9-2CDD-9A43-4F4DB4BA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6DEF626-3B37-3E1C-F12F-C7F2CDCB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35B-86D8-4CCE-ABEC-B9471ACC4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12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D3185F-7609-B0FB-0045-85D2DAD3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C258978-91D7-FF7D-AEA3-C3B1EF36C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AB46EF-7B5C-5727-7885-E913B9E3C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387996-5F5A-99A8-FE64-E5E2E481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D393-F022-4137-8D7B-13BB9C343D0A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E4C794-F7B8-1815-F25E-885D79BD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26A6D0C-AE31-C954-59B9-C83CDDEA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35B-86D8-4CCE-ABEC-B9471ACC4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70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17BD45B-846C-AD76-50DF-E35862CC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35D3D1-16F9-EF57-54BE-1667F4AD6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1ACE91-70C9-C3A7-BCF5-73261E358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1CD393-F022-4137-8D7B-13BB9C343D0A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4C6E9A-D9BA-C1E8-4B15-E40C6F100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0C9B4B-9D36-A90D-8F54-63B41261E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95135B-86D8-4CCE-ABEC-B9471ACC4F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50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riksrevisjonen.no/globalassets/rapporter/no-2023-2024/bruk-av-kunstig-intelligens-i-staten.pdf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menon.no/prosjekter/ki-betydning-for-arbeidsstyrken#1992" TargetMode="Externa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.no/globalassets/IT-i-praksis-2024-endelig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v.no/fagnettverk/e-hel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69F54-38D2-D123-7296-EA7BE36CF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800" dirty="0" err="1"/>
              <a:t>DigiTV</a:t>
            </a:r>
            <a:r>
              <a:rPr lang="nb-NO" sz="4800" dirty="0"/>
              <a:t> regionalt fagnettverk E helse samt anvendelse av KI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2A811D2-51F0-0338-7D48-F07F46A2DF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Grenlandsrådet 25052025</a:t>
            </a:r>
          </a:p>
          <a:p>
            <a:r>
              <a:rPr lang="nb-NO" dirty="0"/>
              <a:t>Jan Petter Johansen </a:t>
            </a:r>
            <a:r>
              <a:rPr lang="nb-NO" dirty="0" err="1"/>
              <a:t>DigiTV</a:t>
            </a:r>
            <a:r>
              <a:rPr lang="nb-NO" dirty="0"/>
              <a:t>/Skien kommune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28CC484-EEFC-4023-74B0-8F15C0EE4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993765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4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1C28F-4E44-FDB0-715D-15D7F55A9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3" descr="Et bilde som inneholder person, klær, Menneskeansikt, smil&#10;&#10;Automatisk generert beskrivelse">
            <a:extLst>
              <a:ext uri="{FF2B5EF4-FFF2-40B4-BE49-F238E27FC236}">
                <a16:creationId xmlns:a16="http://schemas.microsoft.com/office/drawing/2014/main" id="{838C3C60-CFC2-EB79-B926-31ECD89619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7" name="직사각형 1">
            <a:extLst>
              <a:ext uri="{FF2B5EF4-FFF2-40B4-BE49-F238E27FC236}">
                <a16:creationId xmlns:a16="http://schemas.microsoft.com/office/drawing/2014/main" id="{F8380974-29BB-07FA-823C-3D899CAA823D}"/>
              </a:ext>
            </a:extLst>
          </p:cNvPr>
          <p:cNvSpPr/>
          <p:nvPr/>
        </p:nvSpPr>
        <p:spPr>
          <a:xfrm>
            <a:off x="0" y="4075611"/>
            <a:ext cx="11058525" cy="2782389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09431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09431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21104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776288"/>
              <a:gd name="connsiteY0" fmla="*/ 28575 h 2800350"/>
              <a:gd name="connsiteX1" fmla="*/ 6776288 w 6776288"/>
              <a:gd name="connsiteY1" fmla="*/ 0 h 2800350"/>
              <a:gd name="connsiteX2" fmla="*/ 6121104 w 6776288"/>
              <a:gd name="connsiteY2" fmla="*/ 2800350 h 2800350"/>
              <a:gd name="connsiteX3" fmla="*/ 0 w 6776288"/>
              <a:gd name="connsiteY3" fmla="*/ 2800350 h 2800350"/>
              <a:gd name="connsiteX4" fmla="*/ 0 w 6776288"/>
              <a:gd name="connsiteY4" fmla="*/ 28575 h 2800350"/>
              <a:gd name="connsiteX0" fmla="*/ 0 w 6776288"/>
              <a:gd name="connsiteY0" fmla="*/ 19050 h 2790825"/>
              <a:gd name="connsiteX1" fmla="*/ 6776288 w 6776288"/>
              <a:gd name="connsiteY1" fmla="*/ 0 h 2790825"/>
              <a:gd name="connsiteX2" fmla="*/ 6121104 w 6776288"/>
              <a:gd name="connsiteY2" fmla="*/ 2790825 h 2790825"/>
              <a:gd name="connsiteX3" fmla="*/ 0 w 6776288"/>
              <a:gd name="connsiteY3" fmla="*/ 2790825 h 2790825"/>
              <a:gd name="connsiteX4" fmla="*/ 0 w 6776288"/>
              <a:gd name="connsiteY4" fmla="*/ 19050 h 2790825"/>
              <a:gd name="connsiteX0" fmla="*/ 0 w 6776288"/>
              <a:gd name="connsiteY0" fmla="*/ 19050 h 2790825"/>
              <a:gd name="connsiteX1" fmla="*/ 6776288 w 6776288"/>
              <a:gd name="connsiteY1" fmla="*/ 0 h 2790825"/>
              <a:gd name="connsiteX2" fmla="*/ 6132777 w 6776288"/>
              <a:gd name="connsiteY2" fmla="*/ 2790825 h 2790825"/>
              <a:gd name="connsiteX3" fmla="*/ 0 w 6776288"/>
              <a:gd name="connsiteY3" fmla="*/ 2790825 h 2790825"/>
              <a:gd name="connsiteX4" fmla="*/ 0 w 6776288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288" h="2790825">
                <a:moveTo>
                  <a:pt x="0" y="19050"/>
                </a:moveTo>
                <a:lnTo>
                  <a:pt x="6776288" y="0"/>
                </a:lnTo>
                <a:lnTo>
                  <a:pt x="6132777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solidFill>
            <a:schemeClr val="bg2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68A73150-A0FB-50C9-3DB6-0114D004F694}"/>
              </a:ext>
            </a:extLst>
          </p:cNvPr>
          <p:cNvSpPr txBox="1">
            <a:spLocks/>
          </p:cNvSpPr>
          <p:nvPr/>
        </p:nvSpPr>
        <p:spPr>
          <a:xfrm>
            <a:off x="919573" y="474727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b="1" noProof="0" dirty="0"/>
              <a:t>Ambisjonsnivået</a:t>
            </a:r>
          </a:p>
        </p:txBody>
      </p:sp>
      <p:sp>
        <p:nvSpPr>
          <p:cNvPr id="9" name="직사각형 5">
            <a:extLst>
              <a:ext uri="{FF2B5EF4-FFF2-40B4-BE49-F238E27FC236}">
                <a16:creationId xmlns:a16="http://schemas.microsoft.com/office/drawing/2014/main" id="{98288766-76DB-8EF7-0727-C1511532AC9D}"/>
              </a:ext>
            </a:extLst>
          </p:cNvPr>
          <p:cNvSpPr/>
          <p:nvPr/>
        </p:nvSpPr>
        <p:spPr>
          <a:xfrm>
            <a:off x="1589512" y="713211"/>
            <a:ext cx="4268931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Regjeringen vil at 80 prosent av offentlige virksomheter skal ha tatt i bruk KI i løpet av 2025, og 100 prosent innen 2030. </a:t>
            </a:r>
          </a:p>
          <a:p>
            <a:endParaRPr lang="nb-NO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600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Statsråd Karianne Tung setter ned en ekspertgruppe som får i oppgave å lage en praktisk veileder for å øke tempoet i bruken av kunstig intelligens (KI) på norske arbeidsplasser. Tung vil ha konkrete oppskrifter på hvordan virksomheter kan ta i bruk assistenter som baserer seg på KI.</a:t>
            </a:r>
            <a:br>
              <a:rPr lang="nb-NO" sz="1600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nb-NO" sz="1600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sz="1050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Digitalisering- og forvaltningsministeren</a:t>
            </a:r>
          </a:p>
          <a:p>
            <a:endParaRPr lang="nb-NO" sz="16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sz="16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923C55F5-D404-5AE3-4AD6-20A72F7E55E6}"/>
              </a:ext>
            </a:extLst>
          </p:cNvPr>
          <p:cNvSpPr/>
          <p:nvPr/>
        </p:nvSpPr>
        <p:spPr>
          <a:xfrm>
            <a:off x="762876" y="423447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C75881C-3E8B-E522-1900-DA061D356519}"/>
              </a:ext>
            </a:extLst>
          </p:cNvPr>
          <p:cNvSpPr txBox="1"/>
          <p:nvPr/>
        </p:nvSpPr>
        <p:spPr>
          <a:xfrm>
            <a:off x="8982928" y="6642557"/>
            <a:ext cx="17615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Kilde: </a:t>
            </a:r>
            <a:r>
              <a:rPr lang="nb-NO" sz="800" dirty="0" err="1"/>
              <a:t>Linkedin</a:t>
            </a:r>
            <a:endParaRPr lang="nb-NO" sz="8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C51D195-8BCD-22CA-3888-C6C3B8BCD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1343" y="6114843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직선 연결선 4">
            <a:extLst>
              <a:ext uri="{FF2B5EF4-FFF2-40B4-BE49-F238E27FC236}">
                <a16:creationId xmlns:a16="http://schemas.microsoft.com/office/drawing/2014/main" id="{733B0A5B-4E41-F63F-63F5-D693005CD5F7}"/>
              </a:ext>
            </a:extLst>
          </p:cNvPr>
          <p:cNvCxnSpPr/>
          <p:nvPr/>
        </p:nvCxnSpPr>
        <p:spPr bwMode="auto">
          <a:xfrm>
            <a:off x="698088" y="319493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5">
            <a:extLst>
              <a:ext uri="{FF2B5EF4-FFF2-40B4-BE49-F238E27FC236}">
                <a16:creationId xmlns:a16="http://schemas.microsoft.com/office/drawing/2014/main" id="{5FAB6B85-02A7-1046-4B21-D26BB083A854}"/>
              </a:ext>
            </a:extLst>
          </p:cNvPr>
          <p:cNvCxnSpPr/>
          <p:nvPr/>
        </p:nvCxnSpPr>
        <p:spPr bwMode="auto">
          <a:xfrm>
            <a:off x="698088" y="2890120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6">
            <a:extLst>
              <a:ext uri="{FF2B5EF4-FFF2-40B4-BE49-F238E27FC236}">
                <a16:creationId xmlns:a16="http://schemas.microsoft.com/office/drawing/2014/main" id="{A25354FB-478A-77E6-4A20-F5C6C9AF7415}"/>
              </a:ext>
            </a:extLst>
          </p:cNvPr>
          <p:cNvSpPr txBox="1"/>
          <p:nvPr/>
        </p:nvSpPr>
        <p:spPr>
          <a:xfrm>
            <a:off x="698089" y="2892148"/>
            <a:ext cx="126989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b-NO" sz="1400" b="1" noProof="0" dirty="0">
                <a:solidFill>
                  <a:schemeClr val="accent3"/>
                </a:solidFill>
              </a:rPr>
              <a:t>Alle sektorer</a:t>
            </a:r>
          </a:p>
        </p:txBody>
      </p:sp>
      <p:grpSp>
        <p:nvGrpSpPr>
          <p:cNvPr id="75" name="그룹 129">
            <a:extLst>
              <a:ext uri="{FF2B5EF4-FFF2-40B4-BE49-F238E27FC236}">
                <a16:creationId xmlns:a16="http://schemas.microsoft.com/office/drawing/2014/main" id="{C0AE811F-B1D4-76E3-5F31-9497DAA87143}"/>
              </a:ext>
            </a:extLst>
          </p:cNvPr>
          <p:cNvGrpSpPr/>
          <p:nvPr/>
        </p:nvGrpSpPr>
        <p:grpSpPr>
          <a:xfrm>
            <a:off x="674177" y="3421863"/>
            <a:ext cx="3795912" cy="1472708"/>
            <a:chOff x="709011" y="2786138"/>
            <a:chExt cx="3795912" cy="1472708"/>
          </a:xfrm>
        </p:grpSpPr>
        <p:grpSp>
          <p:nvGrpSpPr>
            <p:cNvPr id="76" name="Group 2">
              <a:extLst>
                <a:ext uri="{FF2B5EF4-FFF2-40B4-BE49-F238E27FC236}">
                  <a16:creationId xmlns:a16="http://schemas.microsoft.com/office/drawing/2014/main" id="{0613DBCD-B795-3BD1-C0FD-2730492F5522}"/>
                </a:ext>
              </a:extLst>
            </p:cNvPr>
            <p:cNvGrpSpPr/>
            <p:nvPr/>
          </p:nvGrpSpPr>
          <p:grpSpPr>
            <a:xfrm>
              <a:off x="711757" y="2786138"/>
              <a:ext cx="3793166" cy="732464"/>
              <a:chOff x="1013692" y="2786843"/>
              <a:chExt cx="3793166" cy="732464"/>
            </a:xfrm>
          </p:grpSpPr>
          <p:sp>
            <p:nvSpPr>
              <p:cNvPr id="100" name="TextBox 9">
                <a:extLst>
                  <a:ext uri="{FF2B5EF4-FFF2-40B4-BE49-F238E27FC236}">
                    <a16:creationId xmlns:a16="http://schemas.microsoft.com/office/drawing/2014/main" id="{84514FFD-6E1D-3DE2-E611-5EAF517EA33C}"/>
                  </a:ext>
                </a:extLst>
              </p:cNvPr>
              <p:cNvSpPr txBox="1"/>
              <p:nvPr/>
            </p:nvSpPr>
            <p:spPr>
              <a:xfrm>
                <a:off x="1034858" y="2786843"/>
                <a:ext cx="3198311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nb-NO" b="1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Gjennomsnittsnordmannen</a:t>
                </a:r>
              </a:p>
            </p:txBody>
          </p:sp>
          <p:sp>
            <p:nvSpPr>
              <p:cNvPr id="101" name="순서도: 처리 10">
                <a:extLst>
                  <a:ext uri="{FF2B5EF4-FFF2-40B4-BE49-F238E27FC236}">
                    <a16:creationId xmlns:a16="http://schemas.microsoft.com/office/drawing/2014/main" id="{D43FD6AA-3C15-6C79-CB74-CB62604E0892}"/>
                  </a:ext>
                </a:extLst>
              </p:cNvPr>
              <p:cNvSpPr/>
              <p:nvPr/>
            </p:nvSpPr>
            <p:spPr>
              <a:xfrm>
                <a:off x="1013692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02" name="순서도: 처리 11">
                <a:extLst>
                  <a:ext uri="{FF2B5EF4-FFF2-40B4-BE49-F238E27FC236}">
                    <a16:creationId xmlns:a16="http://schemas.microsoft.com/office/drawing/2014/main" id="{44221E75-2A78-A51A-18CD-38E8425C8DAC}"/>
                  </a:ext>
                </a:extLst>
              </p:cNvPr>
              <p:cNvSpPr/>
              <p:nvPr/>
            </p:nvSpPr>
            <p:spPr>
              <a:xfrm>
                <a:off x="1165261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03" name="순서도: 처리 12">
                <a:extLst>
                  <a:ext uri="{FF2B5EF4-FFF2-40B4-BE49-F238E27FC236}">
                    <a16:creationId xmlns:a16="http://schemas.microsoft.com/office/drawing/2014/main" id="{0C2D1423-5C38-4BEA-3EB3-8DEE0F527DD4}"/>
                  </a:ext>
                </a:extLst>
              </p:cNvPr>
              <p:cNvSpPr/>
              <p:nvPr/>
            </p:nvSpPr>
            <p:spPr>
              <a:xfrm>
                <a:off x="1316830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04" name="순서도: 처리 13">
                <a:extLst>
                  <a:ext uri="{FF2B5EF4-FFF2-40B4-BE49-F238E27FC236}">
                    <a16:creationId xmlns:a16="http://schemas.microsoft.com/office/drawing/2014/main" id="{394E3C6A-C4CB-D592-7B85-CA3B932F2F97}"/>
                  </a:ext>
                </a:extLst>
              </p:cNvPr>
              <p:cNvSpPr/>
              <p:nvPr/>
            </p:nvSpPr>
            <p:spPr>
              <a:xfrm>
                <a:off x="1468399" y="31409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05" name="순서도: 처리 14">
                <a:extLst>
                  <a:ext uri="{FF2B5EF4-FFF2-40B4-BE49-F238E27FC236}">
                    <a16:creationId xmlns:a16="http://schemas.microsoft.com/office/drawing/2014/main" id="{71F7E919-18C2-F105-8D2D-29C1EC1B491F}"/>
                  </a:ext>
                </a:extLst>
              </p:cNvPr>
              <p:cNvSpPr/>
              <p:nvPr/>
            </p:nvSpPr>
            <p:spPr>
              <a:xfrm>
                <a:off x="1619968" y="3140968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06" name="순서도: 처리 15">
                <a:extLst>
                  <a:ext uri="{FF2B5EF4-FFF2-40B4-BE49-F238E27FC236}">
                    <a16:creationId xmlns:a16="http://schemas.microsoft.com/office/drawing/2014/main" id="{4A7B2FD8-CEB1-B693-5DAC-F78DE4880865}"/>
                  </a:ext>
                </a:extLst>
              </p:cNvPr>
              <p:cNvSpPr/>
              <p:nvPr/>
            </p:nvSpPr>
            <p:spPr>
              <a:xfrm>
                <a:off x="1771537" y="3140968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07" name="순서도: 처리 16">
                <a:extLst>
                  <a:ext uri="{FF2B5EF4-FFF2-40B4-BE49-F238E27FC236}">
                    <a16:creationId xmlns:a16="http://schemas.microsoft.com/office/drawing/2014/main" id="{E8DF5157-496C-4304-805C-FEABD6308CD5}"/>
                  </a:ext>
                </a:extLst>
              </p:cNvPr>
              <p:cNvSpPr/>
              <p:nvPr/>
            </p:nvSpPr>
            <p:spPr>
              <a:xfrm>
                <a:off x="1923106" y="3140968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08" name="순서도: 처리 17">
                <a:extLst>
                  <a:ext uri="{FF2B5EF4-FFF2-40B4-BE49-F238E27FC236}">
                    <a16:creationId xmlns:a16="http://schemas.microsoft.com/office/drawing/2014/main" id="{07BE67C7-9057-C38A-67EE-457EC419A5E9}"/>
                  </a:ext>
                </a:extLst>
              </p:cNvPr>
              <p:cNvSpPr/>
              <p:nvPr/>
            </p:nvSpPr>
            <p:spPr>
              <a:xfrm>
                <a:off x="2074675" y="3140968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09" name="순서도: 처리 18">
                <a:extLst>
                  <a:ext uri="{FF2B5EF4-FFF2-40B4-BE49-F238E27FC236}">
                    <a16:creationId xmlns:a16="http://schemas.microsoft.com/office/drawing/2014/main" id="{D2B3AACA-B7F0-C557-43DE-39B9E0C7A868}"/>
                  </a:ext>
                </a:extLst>
              </p:cNvPr>
              <p:cNvSpPr/>
              <p:nvPr/>
            </p:nvSpPr>
            <p:spPr>
              <a:xfrm>
                <a:off x="2226244" y="3140968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10" name="순서도: 처리 19">
                <a:extLst>
                  <a:ext uri="{FF2B5EF4-FFF2-40B4-BE49-F238E27FC236}">
                    <a16:creationId xmlns:a16="http://schemas.microsoft.com/office/drawing/2014/main" id="{51899B16-2474-FBBF-E68C-17BD1743DD22}"/>
                  </a:ext>
                </a:extLst>
              </p:cNvPr>
              <p:cNvSpPr/>
              <p:nvPr/>
            </p:nvSpPr>
            <p:spPr>
              <a:xfrm>
                <a:off x="2377813" y="3140968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11" name="순서도: 처리 20">
                <a:extLst>
                  <a:ext uri="{FF2B5EF4-FFF2-40B4-BE49-F238E27FC236}">
                    <a16:creationId xmlns:a16="http://schemas.microsoft.com/office/drawing/2014/main" id="{04BE3126-D5F2-5865-FAA5-167CC748B1CA}"/>
                  </a:ext>
                </a:extLst>
              </p:cNvPr>
              <p:cNvSpPr/>
              <p:nvPr/>
            </p:nvSpPr>
            <p:spPr>
              <a:xfrm>
                <a:off x="2529382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12" name="순서도: 처리 21">
                <a:extLst>
                  <a:ext uri="{FF2B5EF4-FFF2-40B4-BE49-F238E27FC236}">
                    <a16:creationId xmlns:a16="http://schemas.microsoft.com/office/drawing/2014/main" id="{082183DE-4A15-7E4F-A05A-804B33E17374}"/>
                  </a:ext>
                </a:extLst>
              </p:cNvPr>
              <p:cNvSpPr/>
              <p:nvPr/>
            </p:nvSpPr>
            <p:spPr>
              <a:xfrm>
                <a:off x="2680951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13" name="순서도: 처리 22">
                <a:extLst>
                  <a:ext uri="{FF2B5EF4-FFF2-40B4-BE49-F238E27FC236}">
                    <a16:creationId xmlns:a16="http://schemas.microsoft.com/office/drawing/2014/main" id="{8173DF2E-6427-3B4B-738A-979C7B7BAE02}"/>
                  </a:ext>
                </a:extLst>
              </p:cNvPr>
              <p:cNvSpPr/>
              <p:nvPr/>
            </p:nvSpPr>
            <p:spPr>
              <a:xfrm>
                <a:off x="2832520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14" name="순서도: 처리 23">
                <a:extLst>
                  <a:ext uri="{FF2B5EF4-FFF2-40B4-BE49-F238E27FC236}">
                    <a16:creationId xmlns:a16="http://schemas.microsoft.com/office/drawing/2014/main" id="{AC6A1ACF-18F6-7F7C-ECA0-BD4C7814186F}"/>
                  </a:ext>
                </a:extLst>
              </p:cNvPr>
              <p:cNvSpPr/>
              <p:nvPr/>
            </p:nvSpPr>
            <p:spPr>
              <a:xfrm>
                <a:off x="2984089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15" name="순서도: 처리 24">
                <a:extLst>
                  <a:ext uri="{FF2B5EF4-FFF2-40B4-BE49-F238E27FC236}">
                    <a16:creationId xmlns:a16="http://schemas.microsoft.com/office/drawing/2014/main" id="{287DCD37-E62B-C8C8-2029-DC07400A8B7B}"/>
                  </a:ext>
                </a:extLst>
              </p:cNvPr>
              <p:cNvSpPr/>
              <p:nvPr/>
            </p:nvSpPr>
            <p:spPr>
              <a:xfrm>
                <a:off x="3135658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16" name="순서도: 처리 25">
                <a:extLst>
                  <a:ext uri="{FF2B5EF4-FFF2-40B4-BE49-F238E27FC236}">
                    <a16:creationId xmlns:a16="http://schemas.microsoft.com/office/drawing/2014/main" id="{EBC547F5-05AD-2D33-57AB-6ACD328D5176}"/>
                  </a:ext>
                </a:extLst>
              </p:cNvPr>
              <p:cNvSpPr/>
              <p:nvPr/>
            </p:nvSpPr>
            <p:spPr>
              <a:xfrm>
                <a:off x="3287227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17" name="순서도: 처리 26">
                <a:extLst>
                  <a:ext uri="{FF2B5EF4-FFF2-40B4-BE49-F238E27FC236}">
                    <a16:creationId xmlns:a16="http://schemas.microsoft.com/office/drawing/2014/main" id="{95AD7F19-4EE0-8877-56FE-18977F8CC9B9}"/>
                  </a:ext>
                </a:extLst>
              </p:cNvPr>
              <p:cNvSpPr/>
              <p:nvPr/>
            </p:nvSpPr>
            <p:spPr>
              <a:xfrm>
                <a:off x="3438796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18" name="순서도: 처리 27">
                <a:extLst>
                  <a:ext uri="{FF2B5EF4-FFF2-40B4-BE49-F238E27FC236}">
                    <a16:creationId xmlns:a16="http://schemas.microsoft.com/office/drawing/2014/main" id="{F827A495-84E7-68D6-6572-BA4F66DDFE7F}"/>
                  </a:ext>
                </a:extLst>
              </p:cNvPr>
              <p:cNvSpPr/>
              <p:nvPr/>
            </p:nvSpPr>
            <p:spPr>
              <a:xfrm>
                <a:off x="3590365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19" name="순서도: 처리 28">
                <a:extLst>
                  <a:ext uri="{FF2B5EF4-FFF2-40B4-BE49-F238E27FC236}">
                    <a16:creationId xmlns:a16="http://schemas.microsoft.com/office/drawing/2014/main" id="{944F784B-FCED-EE33-CF3E-EBF23B25096D}"/>
                  </a:ext>
                </a:extLst>
              </p:cNvPr>
              <p:cNvSpPr/>
              <p:nvPr/>
            </p:nvSpPr>
            <p:spPr>
              <a:xfrm>
                <a:off x="3741934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20" name="순서도: 처리 29">
                <a:extLst>
                  <a:ext uri="{FF2B5EF4-FFF2-40B4-BE49-F238E27FC236}">
                    <a16:creationId xmlns:a16="http://schemas.microsoft.com/office/drawing/2014/main" id="{FA2F98F7-5D9E-7381-B82B-1E7D151B8AA1}"/>
                  </a:ext>
                </a:extLst>
              </p:cNvPr>
              <p:cNvSpPr/>
              <p:nvPr/>
            </p:nvSpPr>
            <p:spPr>
              <a:xfrm>
                <a:off x="3893502" y="3140968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121" name="TextBox 30">
                <a:extLst>
                  <a:ext uri="{FF2B5EF4-FFF2-40B4-BE49-F238E27FC236}">
                    <a16:creationId xmlns:a16="http://schemas.microsoft.com/office/drawing/2014/main" id="{ECDFB7C0-2FE9-0FA2-F151-52D2C866E8A0}"/>
                  </a:ext>
                </a:extLst>
              </p:cNvPr>
              <p:cNvSpPr txBox="1"/>
              <p:nvPr/>
            </p:nvSpPr>
            <p:spPr>
              <a:xfrm>
                <a:off x="4073965" y="3057642"/>
                <a:ext cx="732893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nb-NO" sz="2400" b="1" noProof="0" dirty="0">
                    <a:solidFill>
                      <a:schemeClr val="accent3"/>
                    </a:solidFill>
                  </a:rPr>
                  <a:t>17</a:t>
                </a:r>
                <a:r>
                  <a:rPr lang="nb-NO" b="1" noProof="0" dirty="0">
                    <a:solidFill>
                      <a:schemeClr val="accent3"/>
                    </a:solidFill>
                  </a:rPr>
                  <a:t>%</a:t>
                </a:r>
              </a:p>
            </p:txBody>
          </p:sp>
        </p:grpSp>
        <p:grpSp>
          <p:nvGrpSpPr>
            <p:cNvPr id="77" name="그룹 128">
              <a:extLst>
                <a:ext uri="{FF2B5EF4-FFF2-40B4-BE49-F238E27FC236}">
                  <a16:creationId xmlns:a16="http://schemas.microsoft.com/office/drawing/2014/main" id="{B3AABA02-DF75-6917-2890-59F3888E6846}"/>
                </a:ext>
              </a:extLst>
            </p:cNvPr>
            <p:cNvGrpSpPr/>
            <p:nvPr/>
          </p:nvGrpSpPr>
          <p:grpSpPr>
            <a:xfrm>
              <a:off x="709011" y="3526382"/>
              <a:ext cx="3793166" cy="732464"/>
              <a:chOff x="709011" y="3526382"/>
              <a:chExt cx="3793166" cy="732464"/>
            </a:xfrm>
          </p:grpSpPr>
          <p:sp>
            <p:nvSpPr>
              <p:cNvPr id="78" name="TextBox 31">
                <a:extLst>
                  <a:ext uri="{FF2B5EF4-FFF2-40B4-BE49-F238E27FC236}">
                    <a16:creationId xmlns:a16="http://schemas.microsoft.com/office/drawing/2014/main" id="{9A98ED70-7B6D-207B-2935-BA9C10944C44}"/>
                  </a:ext>
                </a:extLst>
              </p:cNvPr>
              <p:cNvSpPr txBox="1"/>
              <p:nvPr/>
            </p:nvSpPr>
            <p:spPr>
              <a:xfrm>
                <a:off x="732923" y="3526382"/>
                <a:ext cx="2069797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nb-NO" b="1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Regnskapsførere</a:t>
                </a:r>
              </a:p>
            </p:txBody>
          </p:sp>
          <p:sp>
            <p:nvSpPr>
              <p:cNvPr id="79" name="순서도: 처리 32">
                <a:extLst>
                  <a:ext uri="{FF2B5EF4-FFF2-40B4-BE49-F238E27FC236}">
                    <a16:creationId xmlns:a16="http://schemas.microsoft.com/office/drawing/2014/main" id="{0BC97C78-3D39-CC68-15C1-3DF70BD47018}"/>
                  </a:ext>
                </a:extLst>
              </p:cNvPr>
              <p:cNvSpPr/>
              <p:nvPr/>
            </p:nvSpPr>
            <p:spPr>
              <a:xfrm>
                <a:off x="709011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80" name="순서도: 처리 33">
                <a:extLst>
                  <a:ext uri="{FF2B5EF4-FFF2-40B4-BE49-F238E27FC236}">
                    <a16:creationId xmlns:a16="http://schemas.microsoft.com/office/drawing/2014/main" id="{B14E64C2-67FA-B057-1C1E-7DB1EC37457C}"/>
                  </a:ext>
                </a:extLst>
              </p:cNvPr>
              <p:cNvSpPr/>
              <p:nvPr/>
            </p:nvSpPr>
            <p:spPr>
              <a:xfrm>
                <a:off x="860580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81" name="순서도: 처리 34">
                <a:extLst>
                  <a:ext uri="{FF2B5EF4-FFF2-40B4-BE49-F238E27FC236}">
                    <a16:creationId xmlns:a16="http://schemas.microsoft.com/office/drawing/2014/main" id="{DAAA542E-5CD9-FD51-6D82-A3F442F4F4CC}"/>
                  </a:ext>
                </a:extLst>
              </p:cNvPr>
              <p:cNvSpPr/>
              <p:nvPr/>
            </p:nvSpPr>
            <p:spPr>
              <a:xfrm>
                <a:off x="1012149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82" name="순서도: 처리 35">
                <a:extLst>
                  <a:ext uri="{FF2B5EF4-FFF2-40B4-BE49-F238E27FC236}">
                    <a16:creationId xmlns:a16="http://schemas.microsoft.com/office/drawing/2014/main" id="{CE6D4F4B-8477-52E5-F8C5-D8511055BC82}"/>
                  </a:ext>
                </a:extLst>
              </p:cNvPr>
              <p:cNvSpPr/>
              <p:nvPr/>
            </p:nvSpPr>
            <p:spPr>
              <a:xfrm>
                <a:off x="1163718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83" name="순서도: 처리 36">
                <a:extLst>
                  <a:ext uri="{FF2B5EF4-FFF2-40B4-BE49-F238E27FC236}">
                    <a16:creationId xmlns:a16="http://schemas.microsoft.com/office/drawing/2014/main" id="{FA348778-5F1B-6AF2-D2B7-76C6ACF3656A}"/>
                  </a:ext>
                </a:extLst>
              </p:cNvPr>
              <p:cNvSpPr/>
              <p:nvPr/>
            </p:nvSpPr>
            <p:spPr>
              <a:xfrm>
                <a:off x="1315287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84" name="순서도: 처리 37">
                <a:extLst>
                  <a:ext uri="{FF2B5EF4-FFF2-40B4-BE49-F238E27FC236}">
                    <a16:creationId xmlns:a16="http://schemas.microsoft.com/office/drawing/2014/main" id="{3515C38F-831C-6CC0-EA26-8D2E26FD1651}"/>
                  </a:ext>
                </a:extLst>
              </p:cNvPr>
              <p:cNvSpPr/>
              <p:nvPr/>
            </p:nvSpPr>
            <p:spPr>
              <a:xfrm>
                <a:off x="1466856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85" name="순서도: 처리 38">
                <a:extLst>
                  <a:ext uri="{FF2B5EF4-FFF2-40B4-BE49-F238E27FC236}">
                    <a16:creationId xmlns:a16="http://schemas.microsoft.com/office/drawing/2014/main" id="{F2FD2B3F-5930-1B8B-9C45-0B34B70D7BBC}"/>
                  </a:ext>
                </a:extLst>
              </p:cNvPr>
              <p:cNvSpPr/>
              <p:nvPr/>
            </p:nvSpPr>
            <p:spPr>
              <a:xfrm>
                <a:off x="1618425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86" name="순서도: 처리 39">
                <a:extLst>
                  <a:ext uri="{FF2B5EF4-FFF2-40B4-BE49-F238E27FC236}">
                    <a16:creationId xmlns:a16="http://schemas.microsoft.com/office/drawing/2014/main" id="{68297B6F-827D-53A8-A64F-9AB05D5F6CA2}"/>
                  </a:ext>
                </a:extLst>
              </p:cNvPr>
              <p:cNvSpPr/>
              <p:nvPr/>
            </p:nvSpPr>
            <p:spPr>
              <a:xfrm>
                <a:off x="1769994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87" name="순서도: 처리 40">
                <a:extLst>
                  <a:ext uri="{FF2B5EF4-FFF2-40B4-BE49-F238E27FC236}">
                    <a16:creationId xmlns:a16="http://schemas.microsoft.com/office/drawing/2014/main" id="{E009B100-5C5B-3FDA-73BF-193FC6AD3392}"/>
                  </a:ext>
                </a:extLst>
              </p:cNvPr>
              <p:cNvSpPr/>
              <p:nvPr/>
            </p:nvSpPr>
            <p:spPr>
              <a:xfrm>
                <a:off x="1921563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88" name="순서도: 처리 41">
                <a:extLst>
                  <a:ext uri="{FF2B5EF4-FFF2-40B4-BE49-F238E27FC236}">
                    <a16:creationId xmlns:a16="http://schemas.microsoft.com/office/drawing/2014/main" id="{CCBDDF61-F950-BCE6-0F2F-98A537E30146}"/>
                  </a:ext>
                </a:extLst>
              </p:cNvPr>
              <p:cNvSpPr/>
              <p:nvPr/>
            </p:nvSpPr>
            <p:spPr>
              <a:xfrm>
                <a:off x="2073132" y="3880507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89" name="순서도: 처리 42">
                <a:extLst>
                  <a:ext uri="{FF2B5EF4-FFF2-40B4-BE49-F238E27FC236}">
                    <a16:creationId xmlns:a16="http://schemas.microsoft.com/office/drawing/2014/main" id="{A1A6CCF1-3ABD-20E9-BEB4-60AC33C7BBE8}"/>
                  </a:ext>
                </a:extLst>
              </p:cNvPr>
              <p:cNvSpPr/>
              <p:nvPr/>
            </p:nvSpPr>
            <p:spPr>
              <a:xfrm>
                <a:off x="2224701" y="3880507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90" name="순서도: 처리 43">
                <a:extLst>
                  <a:ext uri="{FF2B5EF4-FFF2-40B4-BE49-F238E27FC236}">
                    <a16:creationId xmlns:a16="http://schemas.microsoft.com/office/drawing/2014/main" id="{75616A69-322E-7124-78D2-192D9859886A}"/>
                  </a:ext>
                </a:extLst>
              </p:cNvPr>
              <p:cNvSpPr/>
              <p:nvPr/>
            </p:nvSpPr>
            <p:spPr>
              <a:xfrm>
                <a:off x="2376270" y="3880507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91" name="순서도: 처리 44">
                <a:extLst>
                  <a:ext uri="{FF2B5EF4-FFF2-40B4-BE49-F238E27FC236}">
                    <a16:creationId xmlns:a16="http://schemas.microsoft.com/office/drawing/2014/main" id="{9406070E-4D57-0929-E67A-2D9F53015B1B}"/>
                  </a:ext>
                </a:extLst>
              </p:cNvPr>
              <p:cNvSpPr/>
              <p:nvPr/>
            </p:nvSpPr>
            <p:spPr>
              <a:xfrm>
                <a:off x="2527839" y="3880507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92" name="순서도: 처리 45">
                <a:extLst>
                  <a:ext uri="{FF2B5EF4-FFF2-40B4-BE49-F238E27FC236}">
                    <a16:creationId xmlns:a16="http://schemas.microsoft.com/office/drawing/2014/main" id="{9052B473-CD72-269F-7138-906014E1148A}"/>
                  </a:ext>
                </a:extLst>
              </p:cNvPr>
              <p:cNvSpPr/>
              <p:nvPr/>
            </p:nvSpPr>
            <p:spPr>
              <a:xfrm>
                <a:off x="2679408" y="3880507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93" name="순서도: 처리 46">
                <a:extLst>
                  <a:ext uri="{FF2B5EF4-FFF2-40B4-BE49-F238E27FC236}">
                    <a16:creationId xmlns:a16="http://schemas.microsoft.com/office/drawing/2014/main" id="{2CB4AB9A-EE0C-2EFE-AC1C-BD4ED6B73A16}"/>
                  </a:ext>
                </a:extLst>
              </p:cNvPr>
              <p:cNvSpPr/>
              <p:nvPr/>
            </p:nvSpPr>
            <p:spPr>
              <a:xfrm>
                <a:off x="2830977" y="3880507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94" name="순서도: 처리 47">
                <a:extLst>
                  <a:ext uri="{FF2B5EF4-FFF2-40B4-BE49-F238E27FC236}">
                    <a16:creationId xmlns:a16="http://schemas.microsoft.com/office/drawing/2014/main" id="{C3C3ED8A-4179-C8C5-6805-505917DFA735}"/>
                  </a:ext>
                </a:extLst>
              </p:cNvPr>
              <p:cNvSpPr/>
              <p:nvPr/>
            </p:nvSpPr>
            <p:spPr>
              <a:xfrm>
                <a:off x="2982546" y="3880507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95" name="순서도: 처리 48">
                <a:extLst>
                  <a:ext uri="{FF2B5EF4-FFF2-40B4-BE49-F238E27FC236}">
                    <a16:creationId xmlns:a16="http://schemas.microsoft.com/office/drawing/2014/main" id="{8A484208-30F0-1AD3-A6C3-011723CE698E}"/>
                  </a:ext>
                </a:extLst>
              </p:cNvPr>
              <p:cNvSpPr/>
              <p:nvPr/>
            </p:nvSpPr>
            <p:spPr>
              <a:xfrm>
                <a:off x="3134115" y="3880507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96" name="순서도: 처리 49">
                <a:extLst>
                  <a:ext uri="{FF2B5EF4-FFF2-40B4-BE49-F238E27FC236}">
                    <a16:creationId xmlns:a16="http://schemas.microsoft.com/office/drawing/2014/main" id="{B3D58A23-4BE5-176F-3027-699084F7880F}"/>
                  </a:ext>
                </a:extLst>
              </p:cNvPr>
              <p:cNvSpPr/>
              <p:nvPr/>
            </p:nvSpPr>
            <p:spPr>
              <a:xfrm>
                <a:off x="3285684" y="3880507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97" name="순서도: 처리 50">
                <a:extLst>
                  <a:ext uri="{FF2B5EF4-FFF2-40B4-BE49-F238E27FC236}">
                    <a16:creationId xmlns:a16="http://schemas.microsoft.com/office/drawing/2014/main" id="{E04501C8-4973-DF52-F525-47D675AEA06A}"/>
                  </a:ext>
                </a:extLst>
              </p:cNvPr>
              <p:cNvSpPr/>
              <p:nvPr/>
            </p:nvSpPr>
            <p:spPr>
              <a:xfrm>
                <a:off x="3437253" y="3880507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98" name="순서도: 처리 51">
                <a:extLst>
                  <a:ext uri="{FF2B5EF4-FFF2-40B4-BE49-F238E27FC236}">
                    <a16:creationId xmlns:a16="http://schemas.microsoft.com/office/drawing/2014/main" id="{03BD5CC7-C347-6645-DE96-20A5CAC36F36}"/>
                  </a:ext>
                </a:extLst>
              </p:cNvPr>
              <p:cNvSpPr/>
              <p:nvPr/>
            </p:nvSpPr>
            <p:spPr>
              <a:xfrm>
                <a:off x="3588821" y="3880507"/>
                <a:ext cx="108000" cy="288032"/>
              </a:xfrm>
              <a:prstGeom prst="flowChartProcess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2700" noProof="0" dirty="0"/>
              </a:p>
            </p:txBody>
          </p:sp>
          <p:sp>
            <p:nvSpPr>
              <p:cNvPr id="99" name="TextBox 52">
                <a:extLst>
                  <a:ext uri="{FF2B5EF4-FFF2-40B4-BE49-F238E27FC236}">
                    <a16:creationId xmlns:a16="http://schemas.microsoft.com/office/drawing/2014/main" id="{32D2E3B8-3EDA-71E4-657E-6958A92778B8}"/>
                  </a:ext>
                </a:extLst>
              </p:cNvPr>
              <p:cNvSpPr txBox="1"/>
              <p:nvPr/>
            </p:nvSpPr>
            <p:spPr>
              <a:xfrm>
                <a:off x="3769284" y="3797181"/>
                <a:ext cx="732893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nb-NO" sz="2400" b="1" noProof="0" dirty="0">
                    <a:solidFill>
                      <a:schemeClr val="accent3"/>
                    </a:solidFill>
                  </a:rPr>
                  <a:t>50</a:t>
                </a:r>
                <a:r>
                  <a:rPr lang="nb-NO" b="1" noProof="0" dirty="0">
                    <a:solidFill>
                      <a:schemeClr val="accent3"/>
                    </a:solidFill>
                  </a:rPr>
                  <a:t>%</a:t>
                </a:r>
              </a:p>
            </p:txBody>
          </p:sp>
        </p:grpSp>
      </p:grpSp>
      <p:cxnSp>
        <p:nvCxnSpPr>
          <p:cNvPr id="128" name="직선 연결선 2">
            <a:extLst>
              <a:ext uri="{FF2B5EF4-FFF2-40B4-BE49-F238E27FC236}">
                <a16:creationId xmlns:a16="http://schemas.microsoft.com/office/drawing/2014/main" id="{5BF238BA-6E37-9BC1-02FB-E4562780FCE4}"/>
              </a:ext>
            </a:extLst>
          </p:cNvPr>
          <p:cNvCxnSpPr/>
          <p:nvPr/>
        </p:nvCxnSpPr>
        <p:spPr bwMode="auto">
          <a:xfrm>
            <a:off x="7560155" y="3197896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3">
            <a:extLst>
              <a:ext uri="{FF2B5EF4-FFF2-40B4-BE49-F238E27FC236}">
                <a16:creationId xmlns:a16="http://schemas.microsoft.com/office/drawing/2014/main" id="{290D9CE3-12F9-8F58-999F-01581BF805B1}"/>
              </a:ext>
            </a:extLst>
          </p:cNvPr>
          <p:cNvCxnSpPr/>
          <p:nvPr/>
        </p:nvCxnSpPr>
        <p:spPr bwMode="auto">
          <a:xfrm>
            <a:off x="7560155" y="2893084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7">
            <a:extLst>
              <a:ext uri="{FF2B5EF4-FFF2-40B4-BE49-F238E27FC236}">
                <a16:creationId xmlns:a16="http://schemas.microsoft.com/office/drawing/2014/main" id="{1F793A91-CFE1-883A-01F9-6C9390631D6F}"/>
              </a:ext>
            </a:extLst>
          </p:cNvPr>
          <p:cNvSpPr txBox="1"/>
          <p:nvPr/>
        </p:nvSpPr>
        <p:spPr>
          <a:xfrm>
            <a:off x="7560155" y="2890120"/>
            <a:ext cx="150554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b-NO" sz="1400" b="1" noProof="0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Offentlig sektor</a:t>
            </a:r>
          </a:p>
        </p:txBody>
      </p:sp>
      <p:grpSp>
        <p:nvGrpSpPr>
          <p:cNvPr id="131" name="Group 7">
            <a:extLst>
              <a:ext uri="{FF2B5EF4-FFF2-40B4-BE49-F238E27FC236}">
                <a16:creationId xmlns:a16="http://schemas.microsoft.com/office/drawing/2014/main" id="{E9AAFBE6-01AB-D560-4140-16CED314D39F}"/>
              </a:ext>
            </a:extLst>
          </p:cNvPr>
          <p:cNvGrpSpPr/>
          <p:nvPr/>
        </p:nvGrpSpPr>
        <p:grpSpPr>
          <a:xfrm>
            <a:off x="7560156" y="3439764"/>
            <a:ext cx="3993401" cy="732464"/>
            <a:chOff x="7394185" y="2806772"/>
            <a:chExt cx="3993401" cy="732464"/>
          </a:xfrm>
        </p:grpSpPr>
        <p:sp>
          <p:nvSpPr>
            <p:cNvPr id="132" name="TextBox 59">
              <a:extLst>
                <a:ext uri="{FF2B5EF4-FFF2-40B4-BE49-F238E27FC236}">
                  <a16:creationId xmlns:a16="http://schemas.microsoft.com/office/drawing/2014/main" id="{205EE7E8-10C6-9591-1210-A0CDDEACB409}"/>
                </a:ext>
              </a:extLst>
            </p:cNvPr>
            <p:cNvSpPr txBox="1"/>
            <p:nvPr/>
          </p:nvSpPr>
          <p:spPr>
            <a:xfrm>
              <a:off x="7394185" y="2806772"/>
              <a:ext cx="399340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b-NO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Saksbehandler/kontormedarbeider</a:t>
              </a:r>
            </a:p>
          </p:txBody>
        </p:sp>
        <p:sp>
          <p:nvSpPr>
            <p:cNvPr id="133" name="순서도: 처리 60">
              <a:extLst>
                <a:ext uri="{FF2B5EF4-FFF2-40B4-BE49-F238E27FC236}">
                  <a16:creationId xmlns:a16="http://schemas.microsoft.com/office/drawing/2014/main" id="{761EF9EF-2408-6EFA-B418-6800C77959F5}"/>
                </a:ext>
              </a:extLst>
            </p:cNvPr>
            <p:cNvSpPr/>
            <p:nvPr/>
          </p:nvSpPr>
          <p:spPr>
            <a:xfrm>
              <a:off x="7479026" y="3160897"/>
              <a:ext cx="108000" cy="288032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34" name="순서도: 처리 61">
              <a:extLst>
                <a:ext uri="{FF2B5EF4-FFF2-40B4-BE49-F238E27FC236}">
                  <a16:creationId xmlns:a16="http://schemas.microsoft.com/office/drawing/2014/main" id="{C378CB81-1486-A059-8E68-7255EA06067B}"/>
                </a:ext>
              </a:extLst>
            </p:cNvPr>
            <p:cNvSpPr/>
            <p:nvPr/>
          </p:nvSpPr>
          <p:spPr>
            <a:xfrm>
              <a:off x="7630595" y="3160897"/>
              <a:ext cx="108000" cy="288032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35" name="순서도: 처리 62">
              <a:extLst>
                <a:ext uri="{FF2B5EF4-FFF2-40B4-BE49-F238E27FC236}">
                  <a16:creationId xmlns:a16="http://schemas.microsoft.com/office/drawing/2014/main" id="{05940C86-5888-B73B-A4C6-10702757FAD8}"/>
                </a:ext>
              </a:extLst>
            </p:cNvPr>
            <p:cNvSpPr/>
            <p:nvPr/>
          </p:nvSpPr>
          <p:spPr>
            <a:xfrm>
              <a:off x="7782164" y="3160897"/>
              <a:ext cx="108000" cy="288032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36" name="순서도: 처리 63">
              <a:extLst>
                <a:ext uri="{FF2B5EF4-FFF2-40B4-BE49-F238E27FC236}">
                  <a16:creationId xmlns:a16="http://schemas.microsoft.com/office/drawing/2014/main" id="{84C5F953-DC05-69B9-A08D-0B26409E21F5}"/>
                </a:ext>
              </a:extLst>
            </p:cNvPr>
            <p:cNvSpPr/>
            <p:nvPr/>
          </p:nvSpPr>
          <p:spPr>
            <a:xfrm>
              <a:off x="7933733" y="3160897"/>
              <a:ext cx="108000" cy="288032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37" name="순서도: 처리 64">
              <a:extLst>
                <a:ext uri="{FF2B5EF4-FFF2-40B4-BE49-F238E27FC236}">
                  <a16:creationId xmlns:a16="http://schemas.microsoft.com/office/drawing/2014/main" id="{3A744F22-A2E0-CEB5-25C5-9363D4C352E5}"/>
                </a:ext>
              </a:extLst>
            </p:cNvPr>
            <p:cNvSpPr/>
            <p:nvPr/>
          </p:nvSpPr>
          <p:spPr>
            <a:xfrm>
              <a:off x="8085302" y="3160897"/>
              <a:ext cx="108000" cy="288032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38" name="순서도: 처리 65">
              <a:extLst>
                <a:ext uri="{FF2B5EF4-FFF2-40B4-BE49-F238E27FC236}">
                  <a16:creationId xmlns:a16="http://schemas.microsoft.com/office/drawing/2014/main" id="{D4005D53-01D8-8E95-6E93-C62752EE5E55}"/>
                </a:ext>
              </a:extLst>
            </p:cNvPr>
            <p:cNvSpPr/>
            <p:nvPr/>
          </p:nvSpPr>
          <p:spPr>
            <a:xfrm>
              <a:off x="8236871" y="3160897"/>
              <a:ext cx="108000" cy="288032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39" name="순서도: 처리 66">
              <a:extLst>
                <a:ext uri="{FF2B5EF4-FFF2-40B4-BE49-F238E27FC236}">
                  <a16:creationId xmlns:a16="http://schemas.microsoft.com/office/drawing/2014/main" id="{79C1B914-6DC1-B3B1-542E-82F2FF6E411A}"/>
                </a:ext>
              </a:extLst>
            </p:cNvPr>
            <p:cNvSpPr/>
            <p:nvPr/>
          </p:nvSpPr>
          <p:spPr>
            <a:xfrm>
              <a:off x="8388440" y="3160897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40" name="순서도: 처리 67">
              <a:extLst>
                <a:ext uri="{FF2B5EF4-FFF2-40B4-BE49-F238E27FC236}">
                  <a16:creationId xmlns:a16="http://schemas.microsoft.com/office/drawing/2014/main" id="{1E7EF848-7C19-E44A-BCB8-4FD17C19302C}"/>
                </a:ext>
              </a:extLst>
            </p:cNvPr>
            <p:cNvSpPr/>
            <p:nvPr/>
          </p:nvSpPr>
          <p:spPr>
            <a:xfrm>
              <a:off x="8540009" y="3160897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41" name="순서도: 처리 68">
              <a:extLst>
                <a:ext uri="{FF2B5EF4-FFF2-40B4-BE49-F238E27FC236}">
                  <a16:creationId xmlns:a16="http://schemas.microsoft.com/office/drawing/2014/main" id="{E4D8F9D4-1D2D-A7B6-5019-3BEC53AFB297}"/>
                </a:ext>
              </a:extLst>
            </p:cNvPr>
            <p:cNvSpPr/>
            <p:nvPr/>
          </p:nvSpPr>
          <p:spPr>
            <a:xfrm>
              <a:off x="8691578" y="3160897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42" name="순서도: 처리 69">
              <a:extLst>
                <a:ext uri="{FF2B5EF4-FFF2-40B4-BE49-F238E27FC236}">
                  <a16:creationId xmlns:a16="http://schemas.microsoft.com/office/drawing/2014/main" id="{6916AFD1-E2A3-EB5F-4EA0-4640FD70FCA2}"/>
                </a:ext>
              </a:extLst>
            </p:cNvPr>
            <p:cNvSpPr/>
            <p:nvPr/>
          </p:nvSpPr>
          <p:spPr>
            <a:xfrm>
              <a:off x="8843147" y="3160897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43" name="순서도: 처리 70">
              <a:extLst>
                <a:ext uri="{FF2B5EF4-FFF2-40B4-BE49-F238E27FC236}">
                  <a16:creationId xmlns:a16="http://schemas.microsoft.com/office/drawing/2014/main" id="{C321F60E-38C8-D81E-C2DA-E99B16D63B89}"/>
                </a:ext>
              </a:extLst>
            </p:cNvPr>
            <p:cNvSpPr/>
            <p:nvPr/>
          </p:nvSpPr>
          <p:spPr>
            <a:xfrm>
              <a:off x="899471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44" name="순서도: 처리 71">
              <a:extLst>
                <a:ext uri="{FF2B5EF4-FFF2-40B4-BE49-F238E27FC236}">
                  <a16:creationId xmlns:a16="http://schemas.microsoft.com/office/drawing/2014/main" id="{BDE7D4EF-D7AB-2425-0746-DB6B0E8BDE9D}"/>
                </a:ext>
              </a:extLst>
            </p:cNvPr>
            <p:cNvSpPr/>
            <p:nvPr/>
          </p:nvSpPr>
          <p:spPr>
            <a:xfrm>
              <a:off x="9146285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45" name="순서도: 처리 72">
              <a:extLst>
                <a:ext uri="{FF2B5EF4-FFF2-40B4-BE49-F238E27FC236}">
                  <a16:creationId xmlns:a16="http://schemas.microsoft.com/office/drawing/2014/main" id="{5F4E71CA-F64E-B03B-82A5-5882EE04E024}"/>
                </a:ext>
              </a:extLst>
            </p:cNvPr>
            <p:cNvSpPr/>
            <p:nvPr/>
          </p:nvSpPr>
          <p:spPr>
            <a:xfrm>
              <a:off x="9297854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46" name="순서도: 처리 73">
              <a:extLst>
                <a:ext uri="{FF2B5EF4-FFF2-40B4-BE49-F238E27FC236}">
                  <a16:creationId xmlns:a16="http://schemas.microsoft.com/office/drawing/2014/main" id="{C315D157-78FF-D2B0-ECE9-75FA792760C8}"/>
                </a:ext>
              </a:extLst>
            </p:cNvPr>
            <p:cNvSpPr/>
            <p:nvPr/>
          </p:nvSpPr>
          <p:spPr>
            <a:xfrm>
              <a:off x="9449423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47" name="순서도: 처리 74">
              <a:extLst>
                <a:ext uri="{FF2B5EF4-FFF2-40B4-BE49-F238E27FC236}">
                  <a16:creationId xmlns:a16="http://schemas.microsoft.com/office/drawing/2014/main" id="{D764A55B-6056-0A62-C7C2-3F380CBCCAB3}"/>
                </a:ext>
              </a:extLst>
            </p:cNvPr>
            <p:cNvSpPr/>
            <p:nvPr/>
          </p:nvSpPr>
          <p:spPr>
            <a:xfrm>
              <a:off x="9600992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48" name="순서도: 처리 75">
              <a:extLst>
                <a:ext uri="{FF2B5EF4-FFF2-40B4-BE49-F238E27FC236}">
                  <a16:creationId xmlns:a16="http://schemas.microsoft.com/office/drawing/2014/main" id="{FD9E8035-5FD4-10DB-588E-52D44143A4D3}"/>
                </a:ext>
              </a:extLst>
            </p:cNvPr>
            <p:cNvSpPr/>
            <p:nvPr/>
          </p:nvSpPr>
          <p:spPr>
            <a:xfrm>
              <a:off x="9752561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49" name="순서도: 처리 76">
              <a:extLst>
                <a:ext uri="{FF2B5EF4-FFF2-40B4-BE49-F238E27FC236}">
                  <a16:creationId xmlns:a16="http://schemas.microsoft.com/office/drawing/2014/main" id="{058DEAC6-A299-2CF3-CDE5-896E83942DA3}"/>
                </a:ext>
              </a:extLst>
            </p:cNvPr>
            <p:cNvSpPr/>
            <p:nvPr/>
          </p:nvSpPr>
          <p:spPr>
            <a:xfrm>
              <a:off x="9904130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50" name="순서도: 처리 77">
              <a:extLst>
                <a:ext uri="{FF2B5EF4-FFF2-40B4-BE49-F238E27FC236}">
                  <a16:creationId xmlns:a16="http://schemas.microsoft.com/office/drawing/2014/main" id="{253EBA34-6766-8DC7-6708-E3A4746AA7A6}"/>
                </a:ext>
              </a:extLst>
            </p:cNvPr>
            <p:cNvSpPr/>
            <p:nvPr/>
          </p:nvSpPr>
          <p:spPr>
            <a:xfrm>
              <a:off x="10055699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51" name="순서도: 처리 78">
              <a:extLst>
                <a:ext uri="{FF2B5EF4-FFF2-40B4-BE49-F238E27FC236}">
                  <a16:creationId xmlns:a16="http://schemas.microsoft.com/office/drawing/2014/main" id="{CC780777-C844-8372-127A-108D493D39B1}"/>
                </a:ext>
              </a:extLst>
            </p:cNvPr>
            <p:cNvSpPr/>
            <p:nvPr/>
          </p:nvSpPr>
          <p:spPr>
            <a:xfrm>
              <a:off x="10207268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52" name="순서도: 처리 79">
              <a:extLst>
                <a:ext uri="{FF2B5EF4-FFF2-40B4-BE49-F238E27FC236}">
                  <a16:creationId xmlns:a16="http://schemas.microsoft.com/office/drawing/2014/main" id="{25B1E4D3-A199-2266-2859-DD2C0166D146}"/>
                </a:ext>
              </a:extLst>
            </p:cNvPr>
            <p:cNvSpPr/>
            <p:nvPr/>
          </p:nvSpPr>
          <p:spPr>
            <a:xfrm>
              <a:off x="1035883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53" name="TextBox 80">
              <a:extLst>
                <a:ext uri="{FF2B5EF4-FFF2-40B4-BE49-F238E27FC236}">
                  <a16:creationId xmlns:a16="http://schemas.microsoft.com/office/drawing/2014/main" id="{04888D73-5AA1-3554-6D03-102C1E9DA2C4}"/>
                </a:ext>
              </a:extLst>
            </p:cNvPr>
            <p:cNvSpPr txBox="1"/>
            <p:nvPr/>
          </p:nvSpPr>
          <p:spPr>
            <a:xfrm>
              <a:off x="10539299" y="3077571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b-NO" sz="2400" b="1" noProof="0" dirty="0">
                  <a:solidFill>
                    <a:schemeClr val="accent4"/>
                  </a:solidFill>
                </a:rPr>
                <a:t>30</a:t>
              </a:r>
              <a:r>
                <a:rPr lang="nb-NO" b="1" noProof="0" dirty="0">
                  <a:solidFill>
                    <a:schemeClr val="accent4"/>
                  </a:solidFill>
                </a:rPr>
                <a:t>%</a:t>
              </a:r>
            </a:p>
          </p:txBody>
        </p:sp>
      </p:grpSp>
      <p:grpSp>
        <p:nvGrpSpPr>
          <p:cNvPr id="154" name="그룹 127">
            <a:extLst>
              <a:ext uri="{FF2B5EF4-FFF2-40B4-BE49-F238E27FC236}">
                <a16:creationId xmlns:a16="http://schemas.microsoft.com/office/drawing/2014/main" id="{75932B6B-3772-56B7-2A05-7887D6EDEF8F}"/>
              </a:ext>
            </a:extLst>
          </p:cNvPr>
          <p:cNvGrpSpPr/>
          <p:nvPr/>
        </p:nvGrpSpPr>
        <p:grpSpPr>
          <a:xfrm>
            <a:off x="7560156" y="4180008"/>
            <a:ext cx="3875261" cy="732464"/>
            <a:chOff x="7594990" y="3544283"/>
            <a:chExt cx="3875261" cy="732464"/>
          </a:xfrm>
        </p:grpSpPr>
        <p:sp>
          <p:nvSpPr>
            <p:cNvPr id="155" name="TextBox 81">
              <a:extLst>
                <a:ext uri="{FF2B5EF4-FFF2-40B4-BE49-F238E27FC236}">
                  <a16:creationId xmlns:a16="http://schemas.microsoft.com/office/drawing/2014/main" id="{2A023246-41F5-2911-88AC-32D29D928392}"/>
                </a:ext>
              </a:extLst>
            </p:cNvPr>
            <p:cNvSpPr txBox="1"/>
            <p:nvPr/>
          </p:nvSpPr>
          <p:spPr>
            <a:xfrm>
              <a:off x="7594990" y="3544283"/>
              <a:ext cx="212109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b-NO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Spesialsykepleier</a:t>
              </a:r>
            </a:p>
          </p:txBody>
        </p:sp>
        <p:sp>
          <p:nvSpPr>
            <p:cNvPr id="156" name="순서도: 처리 82">
              <a:extLst>
                <a:ext uri="{FF2B5EF4-FFF2-40B4-BE49-F238E27FC236}">
                  <a16:creationId xmlns:a16="http://schemas.microsoft.com/office/drawing/2014/main" id="{39FA74D8-7A9D-5CCE-4181-0406494C1FA1}"/>
                </a:ext>
              </a:extLst>
            </p:cNvPr>
            <p:cNvSpPr/>
            <p:nvPr/>
          </p:nvSpPr>
          <p:spPr>
            <a:xfrm>
              <a:off x="7677085" y="3898408"/>
              <a:ext cx="108000" cy="288032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57" name="순서도: 처리 83">
              <a:extLst>
                <a:ext uri="{FF2B5EF4-FFF2-40B4-BE49-F238E27FC236}">
                  <a16:creationId xmlns:a16="http://schemas.microsoft.com/office/drawing/2014/main" id="{9A8562D0-34EF-ECF8-ED32-A3FEE5325C65}"/>
                </a:ext>
              </a:extLst>
            </p:cNvPr>
            <p:cNvSpPr/>
            <p:nvPr/>
          </p:nvSpPr>
          <p:spPr>
            <a:xfrm>
              <a:off x="7828654" y="3898408"/>
              <a:ext cx="108000" cy="288032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58" name="순서도: 처리 84">
              <a:extLst>
                <a:ext uri="{FF2B5EF4-FFF2-40B4-BE49-F238E27FC236}">
                  <a16:creationId xmlns:a16="http://schemas.microsoft.com/office/drawing/2014/main" id="{8D3F8EE0-EF8D-BECD-F1F2-A2FCE4FC2594}"/>
                </a:ext>
              </a:extLst>
            </p:cNvPr>
            <p:cNvSpPr/>
            <p:nvPr/>
          </p:nvSpPr>
          <p:spPr>
            <a:xfrm>
              <a:off x="7980223" y="3898408"/>
              <a:ext cx="108000" cy="288032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59" name="순서도: 처리 85">
              <a:extLst>
                <a:ext uri="{FF2B5EF4-FFF2-40B4-BE49-F238E27FC236}">
                  <a16:creationId xmlns:a16="http://schemas.microsoft.com/office/drawing/2014/main" id="{8EA51FEF-4F3B-50B9-5F32-07735C4891C4}"/>
                </a:ext>
              </a:extLst>
            </p:cNvPr>
            <p:cNvSpPr/>
            <p:nvPr/>
          </p:nvSpPr>
          <p:spPr>
            <a:xfrm>
              <a:off x="8131792" y="3898408"/>
              <a:ext cx="108000" cy="288032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60" name="순서도: 처리 86">
              <a:extLst>
                <a:ext uri="{FF2B5EF4-FFF2-40B4-BE49-F238E27FC236}">
                  <a16:creationId xmlns:a16="http://schemas.microsoft.com/office/drawing/2014/main" id="{8B83B615-319D-F1D4-E54C-9D31DFE384DC}"/>
                </a:ext>
              </a:extLst>
            </p:cNvPr>
            <p:cNvSpPr/>
            <p:nvPr/>
          </p:nvSpPr>
          <p:spPr>
            <a:xfrm>
              <a:off x="8283361" y="389840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61" name="순서도: 처리 87">
              <a:extLst>
                <a:ext uri="{FF2B5EF4-FFF2-40B4-BE49-F238E27FC236}">
                  <a16:creationId xmlns:a16="http://schemas.microsoft.com/office/drawing/2014/main" id="{E2F9904F-D22F-2962-33ED-7F485CDC87B8}"/>
                </a:ext>
              </a:extLst>
            </p:cNvPr>
            <p:cNvSpPr/>
            <p:nvPr/>
          </p:nvSpPr>
          <p:spPr>
            <a:xfrm>
              <a:off x="8434930" y="389840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62" name="순서도: 처리 88">
              <a:extLst>
                <a:ext uri="{FF2B5EF4-FFF2-40B4-BE49-F238E27FC236}">
                  <a16:creationId xmlns:a16="http://schemas.microsoft.com/office/drawing/2014/main" id="{5AE9DC90-11E2-11CE-0E86-E39D7B9B7EFA}"/>
                </a:ext>
              </a:extLst>
            </p:cNvPr>
            <p:cNvSpPr/>
            <p:nvPr/>
          </p:nvSpPr>
          <p:spPr>
            <a:xfrm>
              <a:off x="8586499" y="389840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63" name="순서도: 처리 89">
              <a:extLst>
                <a:ext uri="{FF2B5EF4-FFF2-40B4-BE49-F238E27FC236}">
                  <a16:creationId xmlns:a16="http://schemas.microsoft.com/office/drawing/2014/main" id="{8CC866FA-11A7-ADFB-C256-245AD5A5B2F6}"/>
                </a:ext>
              </a:extLst>
            </p:cNvPr>
            <p:cNvSpPr/>
            <p:nvPr/>
          </p:nvSpPr>
          <p:spPr>
            <a:xfrm>
              <a:off x="8738068" y="389840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64" name="순서도: 처리 90">
              <a:extLst>
                <a:ext uri="{FF2B5EF4-FFF2-40B4-BE49-F238E27FC236}">
                  <a16:creationId xmlns:a16="http://schemas.microsoft.com/office/drawing/2014/main" id="{412CB84C-AF50-9F23-857F-F83ED6E25442}"/>
                </a:ext>
              </a:extLst>
            </p:cNvPr>
            <p:cNvSpPr/>
            <p:nvPr/>
          </p:nvSpPr>
          <p:spPr>
            <a:xfrm>
              <a:off x="8889637" y="389840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65" name="순서도: 처리 91">
              <a:extLst>
                <a:ext uri="{FF2B5EF4-FFF2-40B4-BE49-F238E27FC236}">
                  <a16:creationId xmlns:a16="http://schemas.microsoft.com/office/drawing/2014/main" id="{E17C78DC-78F8-8211-1FDD-68CC4C60D925}"/>
                </a:ext>
              </a:extLst>
            </p:cNvPr>
            <p:cNvSpPr/>
            <p:nvPr/>
          </p:nvSpPr>
          <p:spPr>
            <a:xfrm>
              <a:off x="9041206" y="389840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66" name="순서도: 처리 92">
              <a:extLst>
                <a:ext uri="{FF2B5EF4-FFF2-40B4-BE49-F238E27FC236}">
                  <a16:creationId xmlns:a16="http://schemas.microsoft.com/office/drawing/2014/main" id="{44B79B5B-47AF-3D8E-D4AB-BA0783E509B2}"/>
                </a:ext>
              </a:extLst>
            </p:cNvPr>
            <p:cNvSpPr/>
            <p:nvPr/>
          </p:nvSpPr>
          <p:spPr>
            <a:xfrm>
              <a:off x="9192775" y="389840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67" name="순서도: 처리 93">
              <a:extLst>
                <a:ext uri="{FF2B5EF4-FFF2-40B4-BE49-F238E27FC236}">
                  <a16:creationId xmlns:a16="http://schemas.microsoft.com/office/drawing/2014/main" id="{F11BEEE7-1765-346F-8C6D-AA5AF80E2EDB}"/>
                </a:ext>
              </a:extLst>
            </p:cNvPr>
            <p:cNvSpPr/>
            <p:nvPr/>
          </p:nvSpPr>
          <p:spPr>
            <a:xfrm>
              <a:off x="9344344" y="389840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68" name="순서도: 처리 94">
              <a:extLst>
                <a:ext uri="{FF2B5EF4-FFF2-40B4-BE49-F238E27FC236}">
                  <a16:creationId xmlns:a16="http://schemas.microsoft.com/office/drawing/2014/main" id="{EE8ABB61-A0FC-DFDC-669A-F10DF6EAC9BF}"/>
                </a:ext>
              </a:extLst>
            </p:cNvPr>
            <p:cNvSpPr/>
            <p:nvPr/>
          </p:nvSpPr>
          <p:spPr>
            <a:xfrm>
              <a:off x="9495913" y="389840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69" name="순서도: 처리 95">
              <a:extLst>
                <a:ext uri="{FF2B5EF4-FFF2-40B4-BE49-F238E27FC236}">
                  <a16:creationId xmlns:a16="http://schemas.microsoft.com/office/drawing/2014/main" id="{6230FDAC-18CA-0971-BF6B-6643F143D62B}"/>
                </a:ext>
              </a:extLst>
            </p:cNvPr>
            <p:cNvSpPr/>
            <p:nvPr/>
          </p:nvSpPr>
          <p:spPr>
            <a:xfrm>
              <a:off x="9647482" y="389840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70" name="순서도: 처리 96">
              <a:extLst>
                <a:ext uri="{FF2B5EF4-FFF2-40B4-BE49-F238E27FC236}">
                  <a16:creationId xmlns:a16="http://schemas.microsoft.com/office/drawing/2014/main" id="{30715E52-E7F8-5776-9D88-96511BFB535C}"/>
                </a:ext>
              </a:extLst>
            </p:cNvPr>
            <p:cNvSpPr/>
            <p:nvPr/>
          </p:nvSpPr>
          <p:spPr>
            <a:xfrm>
              <a:off x="9799051" y="389840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71" name="순서도: 처리 97">
              <a:extLst>
                <a:ext uri="{FF2B5EF4-FFF2-40B4-BE49-F238E27FC236}">
                  <a16:creationId xmlns:a16="http://schemas.microsoft.com/office/drawing/2014/main" id="{386439B9-E913-5BFA-74CE-34E6036B2EBB}"/>
                </a:ext>
              </a:extLst>
            </p:cNvPr>
            <p:cNvSpPr/>
            <p:nvPr/>
          </p:nvSpPr>
          <p:spPr>
            <a:xfrm>
              <a:off x="9950620" y="389840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72" name="순서도: 처리 98">
              <a:extLst>
                <a:ext uri="{FF2B5EF4-FFF2-40B4-BE49-F238E27FC236}">
                  <a16:creationId xmlns:a16="http://schemas.microsoft.com/office/drawing/2014/main" id="{090567AA-5A3A-D0FD-AC59-3AC41622DEE8}"/>
                </a:ext>
              </a:extLst>
            </p:cNvPr>
            <p:cNvSpPr/>
            <p:nvPr/>
          </p:nvSpPr>
          <p:spPr>
            <a:xfrm>
              <a:off x="10102189" y="389840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73" name="순서도: 처리 99">
              <a:extLst>
                <a:ext uri="{FF2B5EF4-FFF2-40B4-BE49-F238E27FC236}">
                  <a16:creationId xmlns:a16="http://schemas.microsoft.com/office/drawing/2014/main" id="{069D31F5-29A3-01FC-C02B-BE1CDA695E39}"/>
                </a:ext>
              </a:extLst>
            </p:cNvPr>
            <p:cNvSpPr/>
            <p:nvPr/>
          </p:nvSpPr>
          <p:spPr>
            <a:xfrm>
              <a:off x="10253758" y="389840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74" name="순서도: 처리 100">
              <a:extLst>
                <a:ext uri="{FF2B5EF4-FFF2-40B4-BE49-F238E27FC236}">
                  <a16:creationId xmlns:a16="http://schemas.microsoft.com/office/drawing/2014/main" id="{0904EBC9-F0B7-6D06-681F-C918E651EA6F}"/>
                </a:ext>
              </a:extLst>
            </p:cNvPr>
            <p:cNvSpPr/>
            <p:nvPr/>
          </p:nvSpPr>
          <p:spPr>
            <a:xfrm>
              <a:off x="10405327" y="389840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75" name="순서도: 처리 101">
              <a:extLst>
                <a:ext uri="{FF2B5EF4-FFF2-40B4-BE49-F238E27FC236}">
                  <a16:creationId xmlns:a16="http://schemas.microsoft.com/office/drawing/2014/main" id="{70463CD8-8F91-93B2-19EE-78130F20C436}"/>
                </a:ext>
              </a:extLst>
            </p:cNvPr>
            <p:cNvSpPr/>
            <p:nvPr/>
          </p:nvSpPr>
          <p:spPr>
            <a:xfrm>
              <a:off x="10556895" y="389840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 noProof="0" dirty="0"/>
            </a:p>
          </p:txBody>
        </p:sp>
        <p:sp>
          <p:nvSpPr>
            <p:cNvPr id="176" name="TextBox 102">
              <a:extLst>
                <a:ext uri="{FF2B5EF4-FFF2-40B4-BE49-F238E27FC236}">
                  <a16:creationId xmlns:a16="http://schemas.microsoft.com/office/drawing/2014/main" id="{D091D095-5C23-77EF-BECE-84766FE6EB7E}"/>
                </a:ext>
              </a:extLst>
            </p:cNvPr>
            <p:cNvSpPr txBox="1"/>
            <p:nvPr/>
          </p:nvSpPr>
          <p:spPr>
            <a:xfrm>
              <a:off x="10737358" y="3815082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b-NO" sz="2400" b="1" noProof="0" dirty="0">
                  <a:solidFill>
                    <a:schemeClr val="accent4"/>
                  </a:solidFill>
                </a:rPr>
                <a:t>20</a:t>
              </a:r>
              <a:r>
                <a:rPr lang="nb-NO" b="1" noProof="0" dirty="0">
                  <a:solidFill>
                    <a:schemeClr val="accent4"/>
                  </a:solidFill>
                </a:rPr>
                <a:t>%</a:t>
              </a:r>
            </a:p>
          </p:txBody>
        </p:sp>
      </p:grpSp>
      <p:grpSp>
        <p:nvGrpSpPr>
          <p:cNvPr id="183" name="그룹 126">
            <a:extLst>
              <a:ext uri="{FF2B5EF4-FFF2-40B4-BE49-F238E27FC236}">
                <a16:creationId xmlns:a16="http://schemas.microsoft.com/office/drawing/2014/main" id="{60A54D56-8850-D018-D7BC-A4078CF034FE}"/>
              </a:ext>
            </a:extLst>
          </p:cNvPr>
          <p:cNvGrpSpPr/>
          <p:nvPr/>
        </p:nvGrpSpPr>
        <p:grpSpPr>
          <a:xfrm>
            <a:off x="4658551" y="2327634"/>
            <a:ext cx="2882538" cy="4412998"/>
            <a:chOff x="4693385" y="1691909"/>
            <a:chExt cx="2882538" cy="4412998"/>
          </a:xfrm>
        </p:grpSpPr>
        <p:sp>
          <p:nvSpPr>
            <p:cNvPr id="184" name="Freeform: Shape 6">
              <a:extLst>
                <a:ext uri="{FF2B5EF4-FFF2-40B4-BE49-F238E27FC236}">
                  <a16:creationId xmlns:a16="http://schemas.microsoft.com/office/drawing/2014/main" id="{3A490606-9671-7C61-8C1A-0E13A095A79C}"/>
                </a:ext>
              </a:extLst>
            </p:cNvPr>
            <p:cNvSpPr/>
            <p:nvPr/>
          </p:nvSpPr>
          <p:spPr>
            <a:xfrm>
              <a:off x="4734228" y="2457256"/>
              <a:ext cx="2162724" cy="2186794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noProof="0" dirty="0"/>
            </a:p>
          </p:txBody>
        </p:sp>
        <p:sp>
          <p:nvSpPr>
            <p:cNvPr id="185" name="Freeform: Shape 7">
              <a:extLst>
                <a:ext uri="{FF2B5EF4-FFF2-40B4-BE49-F238E27FC236}">
                  <a16:creationId xmlns:a16="http://schemas.microsoft.com/office/drawing/2014/main" id="{1F9DF26C-D958-6784-32C1-41A0EB78E367}"/>
                </a:ext>
              </a:extLst>
            </p:cNvPr>
            <p:cNvSpPr/>
            <p:nvPr/>
          </p:nvSpPr>
          <p:spPr>
            <a:xfrm>
              <a:off x="5210056" y="1691909"/>
              <a:ext cx="570542" cy="107858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noProof="0" dirty="0"/>
            </a:p>
          </p:txBody>
        </p:sp>
        <p:sp>
          <p:nvSpPr>
            <p:cNvPr id="186" name="Freeform: Shape 8">
              <a:extLst>
                <a:ext uri="{FF2B5EF4-FFF2-40B4-BE49-F238E27FC236}">
                  <a16:creationId xmlns:a16="http://schemas.microsoft.com/office/drawing/2014/main" id="{F415B67A-E914-C981-9240-1447CD8CD973}"/>
                </a:ext>
              </a:extLst>
            </p:cNvPr>
            <p:cNvSpPr/>
            <p:nvPr/>
          </p:nvSpPr>
          <p:spPr>
            <a:xfrm>
              <a:off x="4693385" y="2486211"/>
              <a:ext cx="1535685" cy="1796146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chemeClr val="accent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noProof="0" dirty="0"/>
            </a:p>
          </p:txBody>
        </p:sp>
        <p:sp>
          <p:nvSpPr>
            <p:cNvPr id="187" name="Freeform: Shape 9">
              <a:extLst>
                <a:ext uri="{FF2B5EF4-FFF2-40B4-BE49-F238E27FC236}">
                  <a16:creationId xmlns:a16="http://schemas.microsoft.com/office/drawing/2014/main" id="{233ADF29-F1D7-6EF4-56EC-A48619A25E51}"/>
                </a:ext>
              </a:extLst>
            </p:cNvPr>
            <p:cNvSpPr/>
            <p:nvPr/>
          </p:nvSpPr>
          <p:spPr>
            <a:xfrm>
              <a:off x="5053516" y="4362997"/>
              <a:ext cx="1572883" cy="1669820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noProof="0" dirty="0"/>
            </a:p>
          </p:txBody>
        </p:sp>
        <p:sp>
          <p:nvSpPr>
            <p:cNvPr id="188" name="Freeform: Shape 10">
              <a:extLst>
                <a:ext uri="{FF2B5EF4-FFF2-40B4-BE49-F238E27FC236}">
                  <a16:creationId xmlns:a16="http://schemas.microsoft.com/office/drawing/2014/main" id="{11AEC5BD-871E-C41D-8641-5E2A2FF90035}"/>
                </a:ext>
              </a:extLst>
            </p:cNvPr>
            <p:cNvSpPr/>
            <p:nvPr/>
          </p:nvSpPr>
          <p:spPr>
            <a:xfrm>
              <a:off x="5157576" y="3826889"/>
              <a:ext cx="2204599" cy="1836337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noProof="0" dirty="0"/>
            </a:p>
          </p:txBody>
        </p:sp>
        <p:sp>
          <p:nvSpPr>
            <p:cNvPr id="189" name="Freeform: Shape 11">
              <a:extLst>
                <a:ext uri="{FF2B5EF4-FFF2-40B4-BE49-F238E27FC236}">
                  <a16:creationId xmlns:a16="http://schemas.microsoft.com/office/drawing/2014/main" id="{B31DF6CF-95EF-3C94-614B-7C4F9F4222A9}"/>
                </a:ext>
              </a:extLst>
            </p:cNvPr>
            <p:cNvSpPr/>
            <p:nvPr/>
          </p:nvSpPr>
          <p:spPr>
            <a:xfrm>
              <a:off x="5570207" y="3198915"/>
              <a:ext cx="1894502" cy="866687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noProof="0" dirty="0"/>
            </a:p>
          </p:txBody>
        </p:sp>
        <p:sp>
          <p:nvSpPr>
            <p:cNvPr id="190" name="Freeform: Shape 12">
              <a:extLst>
                <a:ext uri="{FF2B5EF4-FFF2-40B4-BE49-F238E27FC236}">
                  <a16:creationId xmlns:a16="http://schemas.microsoft.com/office/drawing/2014/main" id="{A8CDA00D-4403-5C95-2C62-668321F5B128}"/>
                </a:ext>
              </a:extLst>
            </p:cNvPr>
            <p:cNvSpPr/>
            <p:nvPr/>
          </p:nvSpPr>
          <p:spPr>
            <a:xfrm>
              <a:off x="4726757" y="3273131"/>
              <a:ext cx="1624588" cy="643636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noProof="0" dirty="0"/>
            </a:p>
          </p:txBody>
        </p:sp>
        <p:sp>
          <p:nvSpPr>
            <p:cNvPr id="191" name="Freeform: Shape 13">
              <a:extLst>
                <a:ext uri="{FF2B5EF4-FFF2-40B4-BE49-F238E27FC236}">
                  <a16:creationId xmlns:a16="http://schemas.microsoft.com/office/drawing/2014/main" id="{A742F18A-3F12-49C2-EC62-42C5F97D213B}"/>
                </a:ext>
              </a:extLst>
            </p:cNvPr>
            <p:cNvSpPr/>
            <p:nvPr/>
          </p:nvSpPr>
          <p:spPr>
            <a:xfrm>
              <a:off x="6620349" y="5853439"/>
              <a:ext cx="802580" cy="25146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noProof="0" dirty="0"/>
            </a:p>
          </p:txBody>
        </p:sp>
        <p:sp>
          <p:nvSpPr>
            <p:cNvPr id="192" name="Freeform: Shape 14">
              <a:extLst>
                <a:ext uri="{FF2B5EF4-FFF2-40B4-BE49-F238E27FC236}">
                  <a16:creationId xmlns:a16="http://schemas.microsoft.com/office/drawing/2014/main" id="{476D06C6-36AB-B6A1-4D11-881C056193C8}"/>
                </a:ext>
              </a:extLst>
            </p:cNvPr>
            <p:cNvSpPr/>
            <p:nvPr/>
          </p:nvSpPr>
          <p:spPr>
            <a:xfrm>
              <a:off x="5239252" y="1692542"/>
              <a:ext cx="540027" cy="440656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noProof="0" dirty="0"/>
            </a:p>
          </p:txBody>
        </p:sp>
        <p:sp>
          <p:nvSpPr>
            <p:cNvPr id="193" name="Freeform: Shape 15">
              <a:extLst>
                <a:ext uri="{FF2B5EF4-FFF2-40B4-BE49-F238E27FC236}">
                  <a16:creationId xmlns:a16="http://schemas.microsoft.com/office/drawing/2014/main" id="{C6D5F568-984F-AC7F-2DF3-921F82BF5E4D}"/>
                </a:ext>
              </a:extLst>
            </p:cNvPr>
            <p:cNvSpPr/>
            <p:nvPr/>
          </p:nvSpPr>
          <p:spPr>
            <a:xfrm>
              <a:off x="6032339" y="3912337"/>
              <a:ext cx="120893" cy="736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noProof="0" dirty="0"/>
            </a:p>
          </p:txBody>
        </p:sp>
        <p:sp>
          <p:nvSpPr>
            <p:cNvPr id="194" name="Freeform: Shape 16">
              <a:extLst>
                <a:ext uri="{FF2B5EF4-FFF2-40B4-BE49-F238E27FC236}">
                  <a16:creationId xmlns:a16="http://schemas.microsoft.com/office/drawing/2014/main" id="{A349DD59-2CF8-0FF4-F576-E87CAD49881F}"/>
                </a:ext>
              </a:extLst>
            </p:cNvPr>
            <p:cNvSpPr/>
            <p:nvPr/>
          </p:nvSpPr>
          <p:spPr>
            <a:xfrm>
              <a:off x="6620594" y="5630727"/>
              <a:ext cx="955329" cy="360217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noProof="0" dirty="0"/>
            </a:p>
          </p:txBody>
        </p:sp>
      </p:grpSp>
      <p:sp>
        <p:nvSpPr>
          <p:cNvPr id="195" name="Plassholder for innhold 2">
            <a:extLst>
              <a:ext uri="{FF2B5EF4-FFF2-40B4-BE49-F238E27FC236}">
                <a16:creationId xmlns:a16="http://schemas.microsoft.com/office/drawing/2014/main" id="{7CD634BF-5463-1958-919A-252E5EEA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98" y="445946"/>
            <a:ext cx="10515600" cy="11555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b-NO" sz="3200" noProof="0" dirty="0"/>
              <a:t>«Gjennomsnittsnordmannen kan spare 17% av arbeidstiden med kunstig intelligens»</a:t>
            </a:r>
            <a:br>
              <a:rPr lang="nb-NO" sz="3200" i="1" noProof="0" dirty="0"/>
            </a:br>
            <a:endParaRPr lang="nb-NO" sz="3200" i="1" noProof="0" dirty="0"/>
          </a:p>
        </p:txBody>
      </p:sp>
      <p:sp>
        <p:nvSpPr>
          <p:cNvPr id="196" name="TekstSylinder 195">
            <a:extLst>
              <a:ext uri="{FF2B5EF4-FFF2-40B4-BE49-F238E27FC236}">
                <a16:creationId xmlns:a16="http://schemas.microsoft.com/office/drawing/2014/main" id="{63E5A0D6-0B29-05D1-A333-85E2E8E8E8DE}"/>
              </a:ext>
            </a:extLst>
          </p:cNvPr>
          <p:cNvSpPr txBox="1"/>
          <p:nvPr/>
        </p:nvSpPr>
        <p:spPr>
          <a:xfrm>
            <a:off x="452259" y="6518947"/>
            <a:ext cx="17615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noProof="0" dirty="0"/>
              <a:t>Kilde: SSB og Menon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3F49631-19E5-A902-5F7A-748A3961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524" y="6150367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1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5D2D141-F4FE-A993-64BE-6E26B0ABEB7C}"/>
              </a:ext>
            </a:extLst>
          </p:cNvPr>
          <p:cNvSpPr txBox="1"/>
          <p:nvPr/>
        </p:nvSpPr>
        <p:spPr>
          <a:xfrm>
            <a:off x="444137" y="631174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hlinkClick r:id="rId3"/>
              </a:rPr>
              <a:t>https://www.riksrevisjonen.no/globalassets/rapporter/no-2023-2024/bruk-av-kunstig-intelligens-i-staten.pdf</a:t>
            </a:r>
            <a:br>
              <a:rPr lang="nb-NO" sz="800" dirty="0"/>
            </a:br>
            <a:r>
              <a:rPr lang="nb-NO" sz="800" dirty="0">
                <a:hlinkClick r:id="rId4"/>
              </a:rPr>
              <a:t>https://menon.no/prosjekter/ki-betydning-for-arbeidsstyrken#1992</a:t>
            </a:r>
            <a:endParaRPr lang="nb-NO" sz="800" dirty="0"/>
          </a:p>
          <a:p>
            <a:br>
              <a:rPr lang="nb-NO" sz="800" dirty="0"/>
            </a:br>
            <a:endParaRPr lang="nb-NO" sz="800" dirty="0"/>
          </a:p>
          <a:p>
            <a:endParaRPr lang="nb-NO" sz="800" dirty="0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C13F3FA7-31B6-DEA7-F5DF-84DF8DC4041C}"/>
              </a:ext>
            </a:extLst>
          </p:cNvPr>
          <p:cNvSpPr txBox="1"/>
          <p:nvPr/>
        </p:nvSpPr>
        <p:spPr>
          <a:xfrm>
            <a:off x="5848273" y="1744615"/>
            <a:ext cx="5359658" cy="36845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000" i="1" kern="1200" noProof="0" dirty="0"/>
              <a:t>I 2023 var det 40 millioner tapte dagsverk som følge av sykefravær i Norge. 32,5 mill. til legemeldt fravær og 7,5 mill. til egenmeldt fravær (nav).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000" i="1" dirty="0"/>
              <a:t>Det tilsvarer totalt ca. </a:t>
            </a:r>
            <a:r>
              <a:rPr lang="nb-NO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153 846 årsverk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sz="2000" i="1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000" i="1" noProof="0" dirty="0"/>
              <a:t>«Ved full utnyttelse av dagens teknologi for kunstig intelligens, kan offentlig sektor effektivisere arbeidsoppgaver som årlig vil tilsvare </a:t>
            </a:r>
            <a:r>
              <a:rPr lang="nb-NO" sz="2000" b="1" i="1" noProof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155.000 årsverk</a:t>
            </a:r>
            <a:r>
              <a:rPr lang="nb-NO" sz="2000" i="1" noProof="0" dirty="0"/>
              <a:t>» (Riksrevisjonen)</a:t>
            </a:r>
          </a:p>
        </p:txBody>
      </p:sp>
      <p:sp>
        <p:nvSpPr>
          <p:cNvPr id="139" name="Plassholder for innhold 2">
            <a:extLst>
              <a:ext uri="{FF2B5EF4-FFF2-40B4-BE49-F238E27FC236}">
                <a16:creationId xmlns:a16="http://schemas.microsoft.com/office/drawing/2014/main" id="{813ECA90-E2F6-3E32-CED7-82E21ED5D961}"/>
              </a:ext>
            </a:extLst>
          </p:cNvPr>
          <p:cNvSpPr txBox="1">
            <a:spLocks/>
          </p:cNvSpPr>
          <p:nvPr/>
        </p:nvSpPr>
        <p:spPr>
          <a:xfrm>
            <a:off x="838200" y="239079"/>
            <a:ext cx="10515600" cy="57025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3200" b="0" dirty="0"/>
              <a:t>Effektivisering i offentlig sektor</a:t>
            </a:r>
          </a:p>
        </p:txBody>
      </p:sp>
      <p:grpSp>
        <p:nvGrpSpPr>
          <p:cNvPr id="140" name="Gruppe 139">
            <a:extLst>
              <a:ext uri="{FF2B5EF4-FFF2-40B4-BE49-F238E27FC236}">
                <a16:creationId xmlns:a16="http://schemas.microsoft.com/office/drawing/2014/main" id="{8EC17D9E-EF2B-CE2B-A960-40927D5BDEAE}"/>
              </a:ext>
            </a:extLst>
          </p:cNvPr>
          <p:cNvGrpSpPr>
            <a:grpSpLocks noChangeAspect="1"/>
          </p:cNvGrpSpPr>
          <p:nvPr/>
        </p:nvGrpSpPr>
        <p:grpSpPr>
          <a:xfrm>
            <a:off x="287383" y="1163040"/>
            <a:ext cx="5040076" cy="5040000"/>
            <a:chOff x="4765075" y="204021"/>
            <a:chExt cx="6756214" cy="6447016"/>
          </a:xfrm>
        </p:grpSpPr>
        <p:pic>
          <p:nvPicPr>
            <p:cNvPr id="141" name="Plassholder for bilde 3" descr="Kvinne som bruker datamaskinen">
              <a:extLst>
                <a:ext uri="{FF2B5EF4-FFF2-40B4-BE49-F238E27FC236}">
                  <a16:creationId xmlns:a16="http://schemas.microsoft.com/office/drawing/2014/main" id="{10ED2F66-BBB7-0622-0884-75DBAE574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7380" y="204021"/>
              <a:ext cx="3100540" cy="3100540"/>
            </a:xfrm>
            <a:custGeom>
              <a:avLst/>
              <a:gdLst>
                <a:gd name="connsiteX0" fmla="*/ 1550269 w 3100540"/>
                <a:gd name="connsiteY0" fmla="*/ 0 h 3100540"/>
                <a:gd name="connsiteX1" fmla="*/ 1677815 w 3100540"/>
                <a:gd name="connsiteY1" fmla="*/ 52831 h 3100540"/>
                <a:gd name="connsiteX2" fmla="*/ 3047709 w 3100540"/>
                <a:gd name="connsiteY2" fmla="*/ 1422726 h 3100540"/>
                <a:gd name="connsiteX3" fmla="*/ 3047709 w 3100540"/>
                <a:gd name="connsiteY3" fmla="*/ 1677816 h 3100540"/>
                <a:gd name="connsiteX4" fmla="*/ 1677816 w 3100540"/>
                <a:gd name="connsiteY4" fmla="*/ 3047709 h 3100540"/>
                <a:gd name="connsiteX5" fmla="*/ 1422726 w 3100540"/>
                <a:gd name="connsiteY5" fmla="*/ 3047709 h 3100540"/>
                <a:gd name="connsiteX6" fmla="*/ 52831 w 3100540"/>
                <a:gd name="connsiteY6" fmla="*/ 1677814 h 3100540"/>
                <a:gd name="connsiteX7" fmla="*/ 52831 w 3100540"/>
                <a:gd name="connsiteY7" fmla="*/ 1422724 h 3100540"/>
                <a:gd name="connsiteX8" fmla="*/ 1422724 w 3100540"/>
                <a:gd name="connsiteY8" fmla="*/ 52831 h 3100540"/>
                <a:gd name="connsiteX9" fmla="*/ 1550269 w 3100540"/>
                <a:gd name="connsiteY9" fmla="*/ 0 h 310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540" h="3100540">
                  <a:moveTo>
                    <a:pt x="1550269" y="0"/>
                  </a:moveTo>
                  <a:cubicBezTo>
                    <a:pt x="1596432" y="0"/>
                    <a:pt x="1642594" y="17610"/>
                    <a:pt x="1677815" y="52831"/>
                  </a:cubicBezTo>
                  <a:lnTo>
                    <a:pt x="3047709" y="1422726"/>
                  </a:lnTo>
                  <a:cubicBezTo>
                    <a:pt x="3118151" y="1493167"/>
                    <a:pt x="3118151" y="1607375"/>
                    <a:pt x="3047709" y="1677816"/>
                  </a:cubicBezTo>
                  <a:lnTo>
                    <a:pt x="1677816" y="3047709"/>
                  </a:lnTo>
                  <a:cubicBezTo>
                    <a:pt x="1607375" y="3118151"/>
                    <a:pt x="1493167" y="3118151"/>
                    <a:pt x="1422726" y="3047709"/>
                  </a:cubicBezTo>
                  <a:lnTo>
                    <a:pt x="52831" y="1677814"/>
                  </a:lnTo>
                  <a:cubicBezTo>
                    <a:pt x="-17610" y="1607373"/>
                    <a:pt x="-17610" y="1493166"/>
                    <a:pt x="52831" y="1422724"/>
                  </a:cubicBezTo>
                  <a:lnTo>
                    <a:pt x="1422724" y="52831"/>
                  </a:lnTo>
                  <a:cubicBezTo>
                    <a:pt x="1457945" y="17610"/>
                    <a:pt x="1504107" y="0"/>
                    <a:pt x="1550269" y="0"/>
                  </a:cubicBezTo>
                  <a:close/>
                </a:path>
              </a:pathLst>
            </a:custGeom>
          </p:spPr>
        </p:pic>
        <p:pic>
          <p:nvPicPr>
            <p:cNvPr id="142" name="Plassholder for bilde 7" descr="Forretningsperson på en datamaskin">
              <a:extLst>
                <a:ext uri="{FF2B5EF4-FFF2-40B4-BE49-F238E27FC236}">
                  <a16:creationId xmlns:a16="http://schemas.microsoft.com/office/drawing/2014/main" id="{18BE2FB8-17A3-5277-43F1-746EB2640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20748" y="1890533"/>
              <a:ext cx="3100541" cy="3100540"/>
            </a:xfrm>
            <a:custGeom>
              <a:avLst/>
              <a:gdLst>
                <a:gd name="connsiteX0" fmla="*/ 1550270 w 3100541"/>
                <a:gd name="connsiteY0" fmla="*/ 0 h 3100540"/>
                <a:gd name="connsiteX1" fmla="*/ 1677815 w 3100541"/>
                <a:gd name="connsiteY1" fmla="*/ 52831 h 3100540"/>
                <a:gd name="connsiteX2" fmla="*/ 3047710 w 3100541"/>
                <a:gd name="connsiteY2" fmla="*/ 1422726 h 3100540"/>
                <a:gd name="connsiteX3" fmla="*/ 3047710 w 3100541"/>
                <a:gd name="connsiteY3" fmla="*/ 1677816 h 3100540"/>
                <a:gd name="connsiteX4" fmla="*/ 1677817 w 3100541"/>
                <a:gd name="connsiteY4" fmla="*/ 3047710 h 3100540"/>
                <a:gd name="connsiteX5" fmla="*/ 1422727 w 3100541"/>
                <a:gd name="connsiteY5" fmla="*/ 3047710 h 3100540"/>
                <a:gd name="connsiteX6" fmla="*/ 52832 w 3100541"/>
                <a:gd name="connsiteY6" fmla="*/ 1677815 h 3100540"/>
                <a:gd name="connsiteX7" fmla="*/ 52832 w 3100541"/>
                <a:gd name="connsiteY7" fmla="*/ 1422724 h 3100540"/>
                <a:gd name="connsiteX8" fmla="*/ 1422725 w 3100541"/>
                <a:gd name="connsiteY8" fmla="*/ 52831 h 3100540"/>
                <a:gd name="connsiteX9" fmla="*/ 1550270 w 3100541"/>
                <a:gd name="connsiteY9" fmla="*/ 0 h 310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541" h="3100540">
                  <a:moveTo>
                    <a:pt x="1550270" y="0"/>
                  </a:moveTo>
                  <a:cubicBezTo>
                    <a:pt x="1596432" y="0"/>
                    <a:pt x="1642594" y="17610"/>
                    <a:pt x="1677815" y="52831"/>
                  </a:cubicBezTo>
                  <a:lnTo>
                    <a:pt x="3047710" y="1422726"/>
                  </a:lnTo>
                  <a:cubicBezTo>
                    <a:pt x="3118152" y="1493167"/>
                    <a:pt x="3118152" y="1607375"/>
                    <a:pt x="3047710" y="1677816"/>
                  </a:cubicBezTo>
                  <a:lnTo>
                    <a:pt x="1677817" y="3047710"/>
                  </a:lnTo>
                  <a:cubicBezTo>
                    <a:pt x="1607376" y="3118151"/>
                    <a:pt x="1493168" y="3118151"/>
                    <a:pt x="1422727" y="3047710"/>
                  </a:cubicBezTo>
                  <a:lnTo>
                    <a:pt x="52832" y="1677815"/>
                  </a:lnTo>
                  <a:cubicBezTo>
                    <a:pt x="-17610" y="1607373"/>
                    <a:pt x="-17610" y="1493166"/>
                    <a:pt x="52832" y="1422724"/>
                  </a:cubicBezTo>
                  <a:lnTo>
                    <a:pt x="1422725" y="52831"/>
                  </a:lnTo>
                  <a:cubicBezTo>
                    <a:pt x="1457946" y="17610"/>
                    <a:pt x="1504108" y="0"/>
                    <a:pt x="1550270" y="0"/>
                  </a:cubicBezTo>
                  <a:close/>
                </a:path>
              </a:pathLst>
            </a:custGeom>
          </p:spPr>
        </p:pic>
        <p:pic>
          <p:nvPicPr>
            <p:cNvPr id="143" name="Plassholder for bilde 3" descr="Lege som vennlig tar en pasient i hånden">
              <a:extLst>
                <a:ext uri="{FF2B5EF4-FFF2-40B4-BE49-F238E27FC236}">
                  <a16:creationId xmlns:a16="http://schemas.microsoft.com/office/drawing/2014/main" id="{2F1371C2-8F70-73B6-72CE-2FEBE0887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65075" y="1897444"/>
              <a:ext cx="3100540" cy="3100540"/>
            </a:xfrm>
            <a:custGeom>
              <a:avLst/>
              <a:gdLst>
                <a:gd name="connsiteX0" fmla="*/ 1550269 w 3100540"/>
                <a:gd name="connsiteY0" fmla="*/ 0 h 3100540"/>
                <a:gd name="connsiteX1" fmla="*/ 1677815 w 3100540"/>
                <a:gd name="connsiteY1" fmla="*/ 52831 h 3100540"/>
                <a:gd name="connsiteX2" fmla="*/ 3047709 w 3100540"/>
                <a:gd name="connsiteY2" fmla="*/ 1422726 h 3100540"/>
                <a:gd name="connsiteX3" fmla="*/ 3047709 w 3100540"/>
                <a:gd name="connsiteY3" fmla="*/ 1677816 h 3100540"/>
                <a:gd name="connsiteX4" fmla="*/ 1677816 w 3100540"/>
                <a:gd name="connsiteY4" fmla="*/ 3047709 h 3100540"/>
                <a:gd name="connsiteX5" fmla="*/ 1422726 w 3100540"/>
                <a:gd name="connsiteY5" fmla="*/ 3047709 h 3100540"/>
                <a:gd name="connsiteX6" fmla="*/ 52831 w 3100540"/>
                <a:gd name="connsiteY6" fmla="*/ 1677814 h 3100540"/>
                <a:gd name="connsiteX7" fmla="*/ 52831 w 3100540"/>
                <a:gd name="connsiteY7" fmla="*/ 1422724 h 3100540"/>
                <a:gd name="connsiteX8" fmla="*/ 1422724 w 3100540"/>
                <a:gd name="connsiteY8" fmla="*/ 52831 h 3100540"/>
                <a:gd name="connsiteX9" fmla="*/ 1550269 w 3100540"/>
                <a:gd name="connsiteY9" fmla="*/ 0 h 310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540" h="3100540">
                  <a:moveTo>
                    <a:pt x="1550269" y="0"/>
                  </a:moveTo>
                  <a:cubicBezTo>
                    <a:pt x="1596432" y="0"/>
                    <a:pt x="1642594" y="17610"/>
                    <a:pt x="1677815" y="52831"/>
                  </a:cubicBezTo>
                  <a:lnTo>
                    <a:pt x="3047709" y="1422726"/>
                  </a:lnTo>
                  <a:cubicBezTo>
                    <a:pt x="3118151" y="1493167"/>
                    <a:pt x="3118151" y="1607375"/>
                    <a:pt x="3047709" y="1677816"/>
                  </a:cubicBezTo>
                  <a:lnTo>
                    <a:pt x="1677816" y="3047709"/>
                  </a:lnTo>
                  <a:cubicBezTo>
                    <a:pt x="1607375" y="3118151"/>
                    <a:pt x="1493167" y="3118151"/>
                    <a:pt x="1422726" y="3047709"/>
                  </a:cubicBezTo>
                  <a:lnTo>
                    <a:pt x="52831" y="1677814"/>
                  </a:lnTo>
                  <a:cubicBezTo>
                    <a:pt x="-17610" y="1607373"/>
                    <a:pt x="-17610" y="1493166"/>
                    <a:pt x="52831" y="1422724"/>
                  </a:cubicBezTo>
                  <a:lnTo>
                    <a:pt x="1422724" y="52831"/>
                  </a:lnTo>
                  <a:cubicBezTo>
                    <a:pt x="1457945" y="17610"/>
                    <a:pt x="1504107" y="0"/>
                    <a:pt x="15502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" name="Plassholder for bilde 7" descr="Stetoskop og EKG-utskrift">
              <a:extLst>
                <a:ext uri="{FF2B5EF4-FFF2-40B4-BE49-F238E27FC236}">
                  <a16:creationId xmlns:a16="http://schemas.microsoft.com/office/drawing/2014/main" id="{7F7C1B96-3057-C9E5-7FA0-2D0BE6635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96300" y="3550497"/>
              <a:ext cx="3100541" cy="3100540"/>
            </a:xfrm>
            <a:custGeom>
              <a:avLst/>
              <a:gdLst>
                <a:gd name="connsiteX0" fmla="*/ 1550270 w 3100541"/>
                <a:gd name="connsiteY0" fmla="*/ 0 h 3100540"/>
                <a:gd name="connsiteX1" fmla="*/ 1677815 w 3100541"/>
                <a:gd name="connsiteY1" fmla="*/ 52831 h 3100540"/>
                <a:gd name="connsiteX2" fmla="*/ 3047710 w 3100541"/>
                <a:gd name="connsiteY2" fmla="*/ 1422726 h 3100540"/>
                <a:gd name="connsiteX3" fmla="*/ 3047710 w 3100541"/>
                <a:gd name="connsiteY3" fmla="*/ 1677816 h 3100540"/>
                <a:gd name="connsiteX4" fmla="*/ 1677817 w 3100541"/>
                <a:gd name="connsiteY4" fmla="*/ 3047710 h 3100540"/>
                <a:gd name="connsiteX5" fmla="*/ 1422727 w 3100541"/>
                <a:gd name="connsiteY5" fmla="*/ 3047710 h 3100540"/>
                <a:gd name="connsiteX6" fmla="*/ 52832 w 3100541"/>
                <a:gd name="connsiteY6" fmla="*/ 1677815 h 3100540"/>
                <a:gd name="connsiteX7" fmla="*/ 52832 w 3100541"/>
                <a:gd name="connsiteY7" fmla="*/ 1422724 h 3100540"/>
                <a:gd name="connsiteX8" fmla="*/ 1422725 w 3100541"/>
                <a:gd name="connsiteY8" fmla="*/ 52831 h 3100540"/>
                <a:gd name="connsiteX9" fmla="*/ 1550270 w 3100541"/>
                <a:gd name="connsiteY9" fmla="*/ 0 h 310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541" h="3100540">
                  <a:moveTo>
                    <a:pt x="1550270" y="0"/>
                  </a:moveTo>
                  <a:cubicBezTo>
                    <a:pt x="1596432" y="0"/>
                    <a:pt x="1642594" y="17610"/>
                    <a:pt x="1677815" y="52831"/>
                  </a:cubicBezTo>
                  <a:lnTo>
                    <a:pt x="3047710" y="1422726"/>
                  </a:lnTo>
                  <a:cubicBezTo>
                    <a:pt x="3118152" y="1493167"/>
                    <a:pt x="3118152" y="1607375"/>
                    <a:pt x="3047710" y="1677816"/>
                  </a:cubicBezTo>
                  <a:lnTo>
                    <a:pt x="1677817" y="3047710"/>
                  </a:lnTo>
                  <a:cubicBezTo>
                    <a:pt x="1607376" y="3118151"/>
                    <a:pt x="1493168" y="3118151"/>
                    <a:pt x="1422727" y="3047710"/>
                  </a:cubicBezTo>
                  <a:lnTo>
                    <a:pt x="52832" y="1677815"/>
                  </a:lnTo>
                  <a:cubicBezTo>
                    <a:pt x="-17610" y="1607373"/>
                    <a:pt x="-17610" y="1493166"/>
                    <a:pt x="52832" y="1422724"/>
                  </a:cubicBezTo>
                  <a:lnTo>
                    <a:pt x="1422725" y="52831"/>
                  </a:lnTo>
                  <a:cubicBezTo>
                    <a:pt x="1457946" y="17610"/>
                    <a:pt x="1504108" y="0"/>
                    <a:pt x="1550270" y="0"/>
                  </a:cubicBezTo>
                  <a:close/>
                </a:path>
              </a:pathLst>
            </a:custGeom>
          </p:spPr>
        </p:pic>
      </p:grpSp>
      <p:pic>
        <p:nvPicPr>
          <p:cNvPr id="3" name="Bilde 2">
            <a:extLst>
              <a:ext uri="{FF2B5EF4-FFF2-40B4-BE49-F238E27FC236}">
                <a16:creationId xmlns:a16="http://schemas.microsoft.com/office/drawing/2014/main" id="{A91CFE10-D773-3F22-B60A-B19CBC339C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7967" y="6185399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2">
            <a:extLst>
              <a:ext uri="{FF2B5EF4-FFF2-40B4-BE49-F238E27FC236}">
                <a16:creationId xmlns:a16="http://schemas.microsoft.com/office/drawing/2014/main" id="{6C28061A-044A-5F7C-B273-223494874B21}"/>
              </a:ext>
            </a:extLst>
          </p:cNvPr>
          <p:cNvGrpSpPr/>
          <p:nvPr/>
        </p:nvGrpSpPr>
        <p:grpSpPr>
          <a:xfrm>
            <a:off x="2558303" y="1358950"/>
            <a:ext cx="7103648" cy="2516788"/>
            <a:chOff x="2311956" y="1422324"/>
            <a:chExt cx="8221277" cy="2912758"/>
          </a:xfrm>
        </p:grpSpPr>
        <p:sp>
          <p:nvSpPr>
            <p:cNvPr id="161" name="Graphic 14">
              <a:extLst>
                <a:ext uri="{FF2B5EF4-FFF2-40B4-BE49-F238E27FC236}">
                  <a16:creationId xmlns:a16="http://schemas.microsoft.com/office/drawing/2014/main" id="{B7C1491E-49DF-C719-B4E8-FEAC888C13E5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solidFill>
              <a:srgbClr val="507C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2" name="Graphic 13">
              <a:extLst>
                <a:ext uri="{FF2B5EF4-FFF2-40B4-BE49-F238E27FC236}">
                  <a16:creationId xmlns:a16="http://schemas.microsoft.com/office/drawing/2014/main" id="{70C38B0D-D54C-F012-EB32-EC74B0068FAB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solidFill>
              <a:srgbClr val="507C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3" name="Graphic 12">
              <a:extLst>
                <a:ext uri="{FF2B5EF4-FFF2-40B4-BE49-F238E27FC236}">
                  <a16:creationId xmlns:a16="http://schemas.microsoft.com/office/drawing/2014/main" id="{9558D78D-69C6-F50A-0701-0A7ECC864E01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4" name="Graphic 11">
              <a:extLst>
                <a:ext uri="{FF2B5EF4-FFF2-40B4-BE49-F238E27FC236}">
                  <a16:creationId xmlns:a16="http://schemas.microsoft.com/office/drawing/2014/main" id="{D109104F-2537-3EA0-A57F-D612D9DCE1DD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5" name="Graphic 13">
              <a:extLst>
                <a:ext uri="{FF2B5EF4-FFF2-40B4-BE49-F238E27FC236}">
                  <a16:creationId xmlns:a16="http://schemas.microsoft.com/office/drawing/2014/main" id="{84F08E7C-EBFE-B213-D581-FE55480A85BB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solidFill>
              <a:srgbClr val="507C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6" name="Graphic 12">
              <a:extLst>
                <a:ext uri="{FF2B5EF4-FFF2-40B4-BE49-F238E27FC236}">
                  <a16:creationId xmlns:a16="http://schemas.microsoft.com/office/drawing/2014/main" id="{DA5D615B-CDCA-FAA3-5167-1688CC4C08BD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solidFill>
              <a:srgbClr val="507C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7" name="Graphic 11">
              <a:extLst>
                <a:ext uri="{FF2B5EF4-FFF2-40B4-BE49-F238E27FC236}">
                  <a16:creationId xmlns:a16="http://schemas.microsoft.com/office/drawing/2014/main" id="{2A62604D-5E97-CEF2-C332-F1009D725236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8" name="Graphic 10">
              <a:extLst>
                <a:ext uri="{FF2B5EF4-FFF2-40B4-BE49-F238E27FC236}">
                  <a16:creationId xmlns:a16="http://schemas.microsoft.com/office/drawing/2014/main" id="{F3E12D0C-05DE-EA53-8E57-8A14933CE34F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9" name="Freeform: Shape 10">
              <a:extLst>
                <a:ext uri="{FF2B5EF4-FFF2-40B4-BE49-F238E27FC236}">
                  <a16:creationId xmlns:a16="http://schemas.microsoft.com/office/drawing/2014/main" id="{A0255FA2-0180-F38C-B2B5-5E0E06412BE9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solidFill>
              <a:srgbClr val="507C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70" name="Freeform: Shape 11">
              <a:extLst>
                <a:ext uri="{FF2B5EF4-FFF2-40B4-BE49-F238E27FC236}">
                  <a16:creationId xmlns:a16="http://schemas.microsoft.com/office/drawing/2014/main" id="{DDC52311-F3B9-B535-D958-2947372431A0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solidFill>
              <a:srgbClr val="507C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</p:grpSp>
      <p:sp>
        <p:nvSpPr>
          <p:cNvPr id="172" name="TextBox 14">
            <a:extLst>
              <a:ext uri="{FF2B5EF4-FFF2-40B4-BE49-F238E27FC236}">
                <a16:creationId xmlns:a16="http://schemas.microsoft.com/office/drawing/2014/main" id="{90D409B1-78C0-CEB1-3CBD-924179F7DFDF}"/>
              </a:ext>
            </a:extLst>
          </p:cNvPr>
          <p:cNvSpPr txBox="1"/>
          <p:nvPr/>
        </p:nvSpPr>
        <p:spPr>
          <a:xfrm>
            <a:off x="1024185" y="5122026"/>
            <a:ext cx="257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accent1"/>
                </a:solidFill>
                <a:cs typeface="Arial" pitchFamily="34" charset="0"/>
              </a:rPr>
              <a:t>Årlig effektivisering i offentlig sektor</a:t>
            </a:r>
          </a:p>
        </p:txBody>
      </p:sp>
      <p:sp>
        <p:nvSpPr>
          <p:cNvPr id="173" name="TextBox 15">
            <a:extLst>
              <a:ext uri="{FF2B5EF4-FFF2-40B4-BE49-F238E27FC236}">
                <a16:creationId xmlns:a16="http://schemas.microsoft.com/office/drawing/2014/main" id="{1EA79EE7-5570-59FD-C8AC-BF37B05315C8}"/>
              </a:ext>
            </a:extLst>
          </p:cNvPr>
          <p:cNvSpPr txBox="1"/>
          <p:nvPr/>
        </p:nvSpPr>
        <p:spPr>
          <a:xfrm>
            <a:off x="4797148" y="5117649"/>
            <a:ext cx="257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noProof="0" dirty="0">
                <a:solidFill>
                  <a:schemeClr val="accent3"/>
                </a:solidFill>
                <a:cs typeface="Arial" pitchFamily="34" charset="0"/>
              </a:rPr>
              <a:t>Årsverk i Skien kommune</a:t>
            </a:r>
          </a:p>
        </p:txBody>
      </p:sp>
      <p:sp>
        <p:nvSpPr>
          <p:cNvPr id="174" name="TextBox 16">
            <a:extLst>
              <a:ext uri="{FF2B5EF4-FFF2-40B4-BE49-F238E27FC236}">
                <a16:creationId xmlns:a16="http://schemas.microsoft.com/office/drawing/2014/main" id="{A6DE4240-D5CF-8580-92C7-7F3412FE50CA}"/>
              </a:ext>
            </a:extLst>
          </p:cNvPr>
          <p:cNvSpPr txBox="1"/>
          <p:nvPr/>
        </p:nvSpPr>
        <p:spPr>
          <a:xfrm>
            <a:off x="8506503" y="5130752"/>
            <a:ext cx="257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accent4"/>
                </a:solidFill>
                <a:cs typeface="Arial" pitchFamily="34" charset="0"/>
              </a:rPr>
              <a:t>Årsverk i norske kommuner</a:t>
            </a:r>
            <a:endParaRPr lang="nb-NO" sz="1600" b="1" noProof="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5" name="TextBox 17">
            <a:extLst>
              <a:ext uri="{FF2B5EF4-FFF2-40B4-BE49-F238E27FC236}">
                <a16:creationId xmlns:a16="http://schemas.microsoft.com/office/drawing/2014/main" id="{2088484A-1140-A5D4-1264-B7CA642272BC}"/>
              </a:ext>
            </a:extLst>
          </p:cNvPr>
          <p:cNvSpPr txBox="1"/>
          <p:nvPr/>
        </p:nvSpPr>
        <p:spPr>
          <a:xfrm>
            <a:off x="1845819" y="4487906"/>
            <a:ext cx="93610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3600" b="1" dirty="0">
                <a:solidFill>
                  <a:schemeClr val="accent1"/>
                </a:solidFill>
                <a:cs typeface="Arial" pitchFamily="34" charset="0"/>
              </a:rPr>
              <a:t>3%</a:t>
            </a:r>
            <a:endParaRPr lang="nb-NO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6" name="TextBox 18">
            <a:extLst>
              <a:ext uri="{FF2B5EF4-FFF2-40B4-BE49-F238E27FC236}">
                <a16:creationId xmlns:a16="http://schemas.microsoft.com/office/drawing/2014/main" id="{84804389-8839-8793-63C0-B371DF6078E7}"/>
              </a:ext>
            </a:extLst>
          </p:cNvPr>
          <p:cNvSpPr txBox="1"/>
          <p:nvPr/>
        </p:nvSpPr>
        <p:spPr>
          <a:xfrm>
            <a:off x="5618782" y="4479150"/>
            <a:ext cx="93610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3600" b="1" dirty="0">
                <a:solidFill>
                  <a:schemeClr val="accent3"/>
                </a:solidFill>
                <a:cs typeface="Arial" pitchFamily="34" charset="0"/>
              </a:rPr>
              <a:t>110</a:t>
            </a:r>
            <a:endParaRPr lang="nb-NO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7" name="TextBox 19">
            <a:extLst>
              <a:ext uri="{FF2B5EF4-FFF2-40B4-BE49-F238E27FC236}">
                <a16:creationId xmlns:a16="http://schemas.microsoft.com/office/drawing/2014/main" id="{DCA70B84-9AC1-C8B8-B6DD-529B28B6FEA1}"/>
              </a:ext>
            </a:extLst>
          </p:cNvPr>
          <p:cNvSpPr txBox="1"/>
          <p:nvPr/>
        </p:nvSpPr>
        <p:spPr>
          <a:xfrm>
            <a:off x="9043147" y="4505357"/>
            <a:ext cx="16069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3600" b="1" dirty="0">
                <a:solidFill>
                  <a:schemeClr val="accent4"/>
                </a:solidFill>
                <a:cs typeface="Arial" pitchFamily="34" charset="0"/>
              </a:rPr>
              <a:t>15 000</a:t>
            </a:r>
            <a:endParaRPr lang="nb-NO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4" name="Undertittel 2">
            <a:extLst>
              <a:ext uri="{FF2B5EF4-FFF2-40B4-BE49-F238E27FC236}">
                <a16:creationId xmlns:a16="http://schemas.microsoft.com/office/drawing/2014/main" id="{6FC70A8C-A0A6-9EFF-4662-BA4DA43B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339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 sz="3600" dirty="0"/>
              <a:t>Potensiell effektivisering</a:t>
            </a:r>
            <a:endParaRPr lang="nb-NO" sz="3600" noProof="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DC8C984-8573-3DD5-F60C-E3A06C131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071" y="6161836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1AFE48F2-8908-4BB8-744F-6D1EA56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 sz="3600" noProof="0" dirty="0"/>
              <a:t>Hva er status for bruk av kunstig intelligens (KI) i offentlig sektor?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2C6BE59-7123-9A1F-459A-A2237F2A26C2}"/>
              </a:ext>
            </a:extLst>
          </p:cNvPr>
          <p:cNvSpPr txBox="1"/>
          <p:nvPr/>
        </p:nvSpPr>
        <p:spPr>
          <a:xfrm>
            <a:off x="488091" y="2092663"/>
            <a:ext cx="5157787" cy="36845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kern="1200" noProof="0" dirty="0"/>
              <a:t>Andelen som oppgir å ha tatt i bruk kunstig intelligens er fortsatt lav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kern="1200" noProof="0" dirty="0"/>
              <a:t>Nesten ingen (1%) av offentlige virksomheter oppgir at de i stor eller svært stor grad har tatt i bruk KI (2024).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kern="1200" noProof="0" dirty="0"/>
              <a:t>Spesielt blant kommuner er andelen lav og mange sitter på gjerdet for å se og lære av andre.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Få kommuner har konkrete planer for implementering av KI. Andelen bør bli høyere for at KI skal bli mer iboende i offentlig sektor, og for å kunne drive digital transformasjon. </a:t>
            </a:r>
            <a:r>
              <a:rPr lang="nb-NO" i="1" dirty="0"/>
              <a:t>(Riksrevisjonen)</a:t>
            </a:r>
            <a:endParaRPr lang="nb-NO" i="1" kern="1200" noProof="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8DB59C6-087F-9285-DA95-5B2D3B80D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379" y="1951474"/>
            <a:ext cx="5710897" cy="40400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EFC9284-5476-022D-581D-2F34B5EF60B3}"/>
              </a:ext>
            </a:extLst>
          </p:cNvPr>
          <p:cNvSpPr txBox="1"/>
          <p:nvPr/>
        </p:nvSpPr>
        <p:spPr>
          <a:xfrm>
            <a:off x="685147" y="6492875"/>
            <a:ext cx="4261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hlinkClick r:id="rId3"/>
              </a:rPr>
              <a:t>https://www.ks.no/globalassets/IT-i-praksis-2024-endelig.pdf</a:t>
            </a:r>
            <a:endParaRPr lang="nb-NO" sz="12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2CB0B7E-7DEB-296C-738F-440D3C92B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7341" y="6134704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4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FC0B6DD-51A2-016B-4CBC-28D255A506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75" y="1980000"/>
            <a:ext cx="4904026" cy="3336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DPR_KK_02: Kursets forside">
            <a:extLst>
              <a:ext uri="{FF2B5EF4-FFF2-40B4-BE49-F238E27FC236}">
                <a16:creationId xmlns:a16="http://schemas.microsoft.com/office/drawing/2014/main" id="{383614BE-D89A-81FC-5845-9F414276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263" y="4538388"/>
            <a:ext cx="872937" cy="6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FE5DAE9-FC1F-15AC-F7F2-BDEB3231F1CC}"/>
              </a:ext>
            </a:extLst>
          </p:cNvPr>
          <p:cNvSpPr txBox="1"/>
          <p:nvPr/>
        </p:nvSpPr>
        <p:spPr>
          <a:xfrm>
            <a:off x="6036364" y="1857376"/>
            <a:ext cx="5701465" cy="3684588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kern="1200" noProof="0" dirty="0"/>
              <a:t>Pilot «</a:t>
            </a:r>
            <a:r>
              <a:rPr lang="nb-NO" kern="1200" noProof="0" dirty="0" err="1"/>
              <a:t>Copilot</a:t>
            </a:r>
            <a:r>
              <a:rPr lang="nb-NO" kern="1200" noProof="0" dirty="0"/>
              <a:t> i administrative prosesser» i Kongsvinger kommune.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84 deltakere fikk grunnopplæring i </a:t>
            </a:r>
            <a:r>
              <a:rPr lang="nb-NO" dirty="0" err="1"/>
              <a:t>Copilot</a:t>
            </a:r>
            <a:r>
              <a:rPr lang="nb-NO" dirty="0"/>
              <a:t> og brukte løsningen på egenhånd.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De nyttigste bruksområdene: tekstbearbeiding, idemyldring og innhente informasjon.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 err="1"/>
              <a:t>Copilot</a:t>
            </a:r>
            <a:r>
              <a:rPr lang="nb-NO" dirty="0"/>
              <a:t> kan spare de fleste for 1-4 arbeidstimer pr. uke, noen en hel dag og noen under 1 time.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Grovt estimert øker det personlig effektivitet med ca. 7% eller 2,5 timer pr. uke.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Estimert ca. 3% for hele organisasjonen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Andre gevinster: digital modning, innovasjon, attraktiv arbeidsgiver og bedre kvalitet.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kern="1200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D5EB57-6CFB-B0DC-1AA0-A085D958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 sz="3600" dirty="0"/>
              <a:t>Erfaringer fra andre kommuner</a:t>
            </a:r>
            <a:endParaRPr lang="nb-NO" sz="3600" noProof="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F9F6CCA-C704-F030-B5D9-EAC17BF90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181" y="6134704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0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70">
            <a:extLst>
              <a:ext uri="{FF2B5EF4-FFF2-40B4-BE49-F238E27FC236}">
                <a16:creationId xmlns:a16="http://schemas.microsoft.com/office/drawing/2014/main" id="{10D52852-B6C5-910A-BD88-FF57119D570A}"/>
              </a:ext>
            </a:extLst>
          </p:cNvPr>
          <p:cNvSpPr/>
          <p:nvPr/>
        </p:nvSpPr>
        <p:spPr>
          <a:xfrm>
            <a:off x="7390222" y="4577964"/>
            <a:ext cx="4810458" cy="2309231"/>
          </a:xfrm>
          <a:custGeom>
            <a:avLst/>
            <a:gdLst>
              <a:gd name="connsiteX0" fmla="*/ 641385 w 2293261"/>
              <a:gd name="connsiteY0" fmla="*/ 1381649 h 1382235"/>
              <a:gd name="connsiteX1" fmla="*/ 621434 w 2293261"/>
              <a:gd name="connsiteY1" fmla="*/ 1355829 h 1382235"/>
              <a:gd name="connsiteX2" fmla="*/ 563046 w 2293261"/>
              <a:gd name="connsiteY2" fmla="*/ 1309178 h 1382235"/>
              <a:gd name="connsiteX3" fmla="*/ 519329 w 2293261"/>
              <a:gd name="connsiteY3" fmla="*/ 1181840 h 1382235"/>
              <a:gd name="connsiteX4" fmla="*/ 527250 w 2293261"/>
              <a:gd name="connsiteY4" fmla="*/ 1119638 h 1382235"/>
              <a:gd name="connsiteX5" fmla="*/ 496736 w 2293261"/>
              <a:gd name="connsiteY5" fmla="*/ 1048046 h 1382235"/>
              <a:gd name="connsiteX6" fmla="*/ 419864 w 2293261"/>
              <a:gd name="connsiteY6" fmla="*/ 959438 h 1382235"/>
              <a:gd name="connsiteX7" fmla="*/ 416343 w 2293261"/>
              <a:gd name="connsiteY7" fmla="*/ 868775 h 1382235"/>
              <a:gd name="connsiteX8" fmla="*/ 417517 w 2293261"/>
              <a:gd name="connsiteY8" fmla="*/ 808334 h 1382235"/>
              <a:gd name="connsiteX9" fmla="*/ 227390 w 2293261"/>
              <a:gd name="connsiteY9" fmla="*/ 514047 h 1382235"/>
              <a:gd name="connsiteX10" fmla="*/ 50759 w 2293261"/>
              <a:gd name="connsiteY10" fmla="*/ 255557 h 1382235"/>
              <a:gd name="connsiteX11" fmla="*/ 2934 w 2293261"/>
              <a:gd name="connsiteY11" fmla="*/ 163134 h 1382235"/>
              <a:gd name="connsiteX12" fmla="*/ 4108 w 2293261"/>
              <a:gd name="connsiteY12" fmla="*/ 84501 h 1382235"/>
              <a:gd name="connsiteX13" fmla="*/ 63376 w 2293261"/>
              <a:gd name="connsiteY13" fmla="*/ 29047 h 1382235"/>
              <a:gd name="connsiteX14" fmla="*/ 190421 w 2293261"/>
              <a:gd name="connsiteY14" fmla="*/ 27287 h 1382235"/>
              <a:gd name="connsiteX15" fmla="*/ 373799 w 2293261"/>
              <a:gd name="connsiteY15" fmla="*/ 46945 h 1382235"/>
              <a:gd name="connsiteX16" fmla="*/ 573902 w 2293261"/>
              <a:gd name="connsiteY16" fmla="*/ 74819 h 1382235"/>
              <a:gd name="connsiteX17" fmla="*/ 783687 w 2293261"/>
              <a:gd name="connsiteY17" fmla="*/ 83327 h 1382235"/>
              <a:gd name="connsiteX18" fmla="*/ 902810 w 2293261"/>
              <a:gd name="connsiteY18" fmla="*/ 95063 h 1382235"/>
              <a:gd name="connsiteX19" fmla="*/ 1066824 w 2293261"/>
              <a:gd name="connsiteY19" fmla="*/ 124404 h 1382235"/>
              <a:gd name="connsiteX20" fmla="*/ 1123745 w 2293261"/>
              <a:gd name="connsiteY20" fmla="*/ 115895 h 1382235"/>
              <a:gd name="connsiteX21" fmla="*/ 1225851 w 2293261"/>
              <a:gd name="connsiteY21" fmla="*/ 97117 h 1382235"/>
              <a:gd name="connsiteX22" fmla="*/ 1469084 w 2293261"/>
              <a:gd name="connsiteY22" fmla="*/ 107973 h 1382235"/>
              <a:gd name="connsiteX23" fmla="*/ 1645715 w 2293261"/>
              <a:gd name="connsiteY23" fmla="*/ 66897 h 1382235"/>
              <a:gd name="connsiteX24" fmla="*/ 1806207 w 2293261"/>
              <a:gd name="connsiteY24" fmla="*/ 48118 h 1382235"/>
              <a:gd name="connsiteX25" fmla="*/ 1946162 w 2293261"/>
              <a:gd name="connsiteY25" fmla="*/ 71004 h 1382235"/>
              <a:gd name="connsiteX26" fmla="*/ 2016580 w 2293261"/>
              <a:gd name="connsiteY26" fmla="*/ 48705 h 1382235"/>
              <a:gd name="connsiteX27" fmla="*/ 2026555 w 2293261"/>
              <a:gd name="connsiteY27" fmla="*/ 40197 h 1382235"/>
              <a:gd name="connsiteX28" fmla="*/ 2156241 w 2293261"/>
              <a:gd name="connsiteY28" fmla="*/ 10269 h 1382235"/>
              <a:gd name="connsiteX29" fmla="*/ 2268909 w 2293261"/>
              <a:gd name="connsiteY29" fmla="*/ 6161 h 1382235"/>
              <a:gd name="connsiteX30" fmla="*/ 2292968 w 2293261"/>
              <a:gd name="connsiteY30" fmla="*/ 0 h 1382235"/>
              <a:gd name="connsiteX31" fmla="*/ 2293262 w 2293261"/>
              <a:gd name="connsiteY31" fmla="*/ 1368739 h 1382235"/>
              <a:gd name="connsiteX32" fmla="*/ 2279765 w 2293261"/>
              <a:gd name="connsiteY32" fmla="*/ 1382236 h 1382235"/>
              <a:gd name="connsiteX33" fmla="*/ 641385 w 2293261"/>
              <a:gd name="connsiteY33" fmla="*/ 1381649 h 1382235"/>
              <a:gd name="connsiteX0" fmla="*/ 641385 w 2969161"/>
              <a:gd name="connsiteY0" fmla="*/ 1406463 h 1407050"/>
              <a:gd name="connsiteX1" fmla="*/ 621434 w 2969161"/>
              <a:gd name="connsiteY1" fmla="*/ 1380643 h 1407050"/>
              <a:gd name="connsiteX2" fmla="*/ 563046 w 2969161"/>
              <a:gd name="connsiteY2" fmla="*/ 1333992 h 1407050"/>
              <a:gd name="connsiteX3" fmla="*/ 519329 w 2969161"/>
              <a:gd name="connsiteY3" fmla="*/ 1206654 h 1407050"/>
              <a:gd name="connsiteX4" fmla="*/ 527250 w 2969161"/>
              <a:gd name="connsiteY4" fmla="*/ 1144452 h 1407050"/>
              <a:gd name="connsiteX5" fmla="*/ 496736 w 2969161"/>
              <a:gd name="connsiteY5" fmla="*/ 1072860 h 1407050"/>
              <a:gd name="connsiteX6" fmla="*/ 419864 w 2969161"/>
              <a:gd name="connsiteY6" fmla="*/ 984252 h 1407050"/>
              <a:gd name="connsiteX7" fmla="*/ 416343 w 2969161"/>
              <a:gd name="connsiteY7" fmla="*/ 893589 h 1407050"/>
              <a:gd name="connsiteX8" fmla="*/ 417517 w 2969161"/>
              <a:gd name="connsiteY8" fmla="*/ 833148 h 1407050"/>
              <a:gd name="connsiteX9" fmla="*/ 227390 w 2969161"/>
              <a:gd name="connsiteY9" fmla="*/ 538861 h 1407050"/>
              <a:gd name="connsiteX10" fmla="*/ 50759 w 2969161"/>
              <a:gd name="connsiteY10" fmla="*/ 280371 h 1407050"/>
              <a:gd name="connsiteX11" fmla="*/ 2934 w 2969161"/>
              <a:gd name="connsiteY11" fmla="*/ 187948 h 1407050"/>
              <a:gd name="connsiteX12" fmla="*/ 4108 w 2969161"/>
              <a:gd name="connsiteY12" fmla="*/ 109315 h 1407050"/>
              <a:gd name="connsiteX13" fmla="*/ 63376 w 2969161"/>
              <a:gd name="connsiteY13" fmla="*/ 53861 h 1407050"/>
              <a:gd name="connsiteX14" fmla="*/ 190421 w 2969161"/>
              <a:gd name="connsiteY14" fmla="*/ 52101 h 1407050"/>
              <a:gd name="connsiteX15" fmla="*/ 373799 w 2969161"/>
              <a:gd name="connsiteY15" fmla="*/ 71759 h 1407050"/>
              <a:gd name="connsiteX16" fmla="*/ 573902 w 2969161"/>
              <a:gd name="connsiteY16" fmla="*/ 99633 h 1407050"/>
              <a:gd name="connsiteX17" fmla="*/ 783687 w 2969161"/>
              <a:gd name="connsiteY17" fmla="*/ 108141 h 1407050"/>
              <a:gd name="connsiteX18" fmla="*/ 902810 w 2969161"/>
              <a:gd name="connsiteY18" fmla="*/ 119877 h 1407050"/>
              <a:gd name="connsiteX19" fmla="*/ 1066824 w 2969161"/>
              <a:gd name="connsiteY19" fmla="*/ 149218 h 1407050"/>
              <a:gd name="connsiteX20" fmla="*/ 1123745 w 2969161"/>
              <a:gd name="connsiteY20" fmla="*/ 140709 h 1407050"/>
              <a:gd name="connsiteX21" fmla="*/ 1225851 w 2969161"/>
              <a:gd name="connsiteY21" fmla="*/ 121931 h 1407050"/>
              <a:gd name="connsiteX22" fmla="*/ 1469084 w 2969161"/>
              <a:gd name="connsiteY22" fmla="*/ 132787 h 1407050"/>
              <a:gd name="connsiteX23" fmla="*/ 1645715 w 2969161"/>
              <a:gd name="connsiteY23" fmla="*/ 91711 h 1407050"/>
              <a:gd name="connsiteX24" fmla="*/ 1806207 w 2969161"/>
              <a:gd name="connsiteY24" fmla="*/ 72932 h 1407050"/>
              <a:gd name="connsiteX25" fmla="*/ 1946162 w 2969161"/>
              <a:gd name="connsiteY25" fmla="*/ 95818 h 1407050"/>
              <a:gd name="connsiteX26" fmla="*/ 2016580 w 2969161"/>
              <a:gd name="connsiteY26" fmla="*/ 73519 h 1407050"/>
              <a:gd name="connsiteX27" fmla="*/ 2026555 w 2969161"/>
              <a:gd name="connsiteY27" fmla="*/ 65011 h 1407050"/>
              <a:gd name="connsiteX28" fmla="*/ 2156241 w 2969161"/>
              <a:gd name="connsiteY28" fmla="*/ 35083 h 1407050"/>
              <a:gd name="connsiteX29" fmla="*/ 2268909 w 2969161"/>
              <a:gd name="connsiteY29" fmla="*/ 30975 h 1407050"/>
              <a:gd name="connsiteX30" fmla="*/ 2969161 w 2969161"/>
              <a:gd name="connsiteY30" fmla="*/ 0 h 1407050"/>
              <a:gd name="connsiteX31" fmla="*/ 2293262 w 2969161"/>
              <a:gd name="connsiteY31" fmla="*/ 1393553 h 1407050"/>
              <a:gd name="connsiteX32" fmla="*/ 2279765 w 2969161"/>
              <a:gd name="connsiteY32" fmla="*/ 1407050 h 1407050"/>
              <a:gd name="connsiteX33" fmla="*/ 641385 w 2969161"/>
              <a:gd name="connsiteY33" fmla="*/ 1406463 h 1407050"/>
              <a:gd name="connsiteX0" fmla="*/ 641385 w 2969161"/>
              <a:gd name="connsiteY0" fmla="*/ 1406463 h 1425661"/>
              <a:gd name="connsiteX1" fmla="*/ 621434 w 2969161"/>
              <a:gd name="connsiteY1" fmla="*/ 1380643 h 1425661"/>
              <a:gd name="connsiteX2" fmla="*/ 563046 w 2969161"/>
              <a:gd name="connsiteY2" fmla="*/ 1333992 h 1425661"/>
              <a:gd name="connsiteX3" fmla="*/ 519329 w 2969161"/>
              <a:gd name="connsiteY3" fmla="*/ 1206654 h 1425661"/>
              <a:gd name="connsiteX4" fmla="*/ 527250 w 2969161"/>
              <a:gd name="connsiteY4" fmla="*/ 1144452 h 1425661"/>
              <a:gd name="connsiteX5" fmla="*/ 496736 w 2969161"/>
              <a:gd name="connsiteY5" fmla="*/ 1072860 h 1425661"/>
              <a:gd name="connsiteX6" fmla="*/ 419864 w 2969161"/>
              <a:gd name="connsiteY6" fmla="*/ 984252 h 1425661"/>
              <a:gd name="connsiteX7" fmla="*/ 416343 w 2969161"/>
              <a:gd name="connsiteY7" fmla="*/ 893589 h 1425661"/>
              <a:gd name="connsiteX8" fmla="*/ 417517 w 2969161"/>
              <a:gd name="connsiteY8" fmla="*/ 833148 h 1425661"/>
              <a:gd name="connsiteX9" fmla="*/ 227390 w 2969161"/>
              <a:gd name="connsiteY9" fmla="*/ 538861 h 1425661"/>
              <a:gd name="connsiteX10" fmla="*/ 50759 w 2969161"/>
              <a:gd name="connsiteY10" fmla="*/ 280371 h 1425661"/>
              <a:gd name="connsiteX11" fmla="*/ 2934 w 2969161"/>
              <a:gd name="connsiteY11" fmla="*/ 187948 h 1425661"/>
              <a:gd name="connsiteX12" fmla="*/ 4108 w 2969161"/>
              <a:gd name="connsiteY12" fmla="*/ 109315 h 1425661"/>
              <a:gd name="connsiteX13" fmla="*/ 63376 w 2969161"/>
              <a:gd name="connsiteY13" fmla="*/ 53861 h 1425661"/>
              <a:gd name="connsiteX14" fmla="*/ 190421 w 2969161"/>
              <a:gd name="connsiteY14" fmla="*/ 52101 h 1425661"/>
              <a:gd name="connsiteX15" fmla="*/ 373799 w 2969161"/>
              <a:gd name="connsiteY15" fmla="*/ 71759 h 1425661"/>
              <a:gd name="connsiteX16" fmla="*/ 573902 w 2969161"/>
              <a:gd name="connsiteY16" fmla="*/ 99633 h 1425661"/>
              <a:gd name="connsiteX17" fmla="*/ 783687 w 2969161"/>
              <a:gd name="connsiteY17" fmla="*/ 108141 h 1425661"/>
              <a:gd name="connsiteX18" fmla="*/ 902810 w 2969161"/>
              <a:gd name="connsiteY18" fmla="*/ 119877 h 1425661"/>
              <a:gd name="connsiteX19" fmla="*/ 1066824 w 2969161"/>
              <a:gd name="connsiteY19" fmla="*/ 149218 h 1425661"/>
              <a:gd name="connsiteX20" fmla="*/ 1123745 w 2969161"/>
              <a:gd name="connsiteY20" fmla="*/ 140709 h 1425661"/>
              <a:gd name="connsiteX21" fmla="*/ 1225851 w 2969161"/>
              <a:gd name="connsiteY21" fmla="*/ 121931 h 1425661"/>
              <a:gd name="connsiteX22" fmla="*/ 1469084 w 2969161"/>
              <a:gd name="connsiteY22" fmla="*/ 132787 h 1425661"/>
              <a:gd name="connsiteX23" fmla="*/ 1645715 w 2969161"/>
              <a:gd name="connsiteY23" fmla="*/ 91711 h 1425661"/>
              <a:gd name="connsiteX24" fmla="*/ 1806207 w 2969161"/>
              <a:gd name="connsiteY24" fmla="*/ 72932 h 1425661"/>
              <a:gd name="connsiteX25" fmla="*/ 1946162 w 2969161"/>
              <a:gd name="connsiteY25" fmla="*/ 95818 h 1425661"/>
              <a:gd name="connsiteX26" fmla="*/ 2016580 w 2969161"/>
              <a:gd name="connsiteY26" fmla="*/ 73519 h 1425661"/>
              <a:gd name="connsiteX27" fmla="*/ 2026555 w 2969161"/>
              <a:gd name="connsiteY27" fmla="*/ 65011 h 1425661"/>
              <a:gd name="connsiteX28" fmla="*/ 2156241 w 2969161"/>
              <a:gd name="connsiteY28" fmla="*/ 35083 h 1425661"/>
              <a:gd name="connsiteX29" fmla="*/ 2268909 w 2969161"/>
              <a:gd name="connsiteY29" fmla="*/ 30975 h 1425661"/>
              <a:gd name="connsiteX30" fmla="*/ 2969161 w 2969161"/>
              <a:gd name="connsiteY30" fmla="*/ 0 h 1425661"/>
              <a:gd name="connsiteX31" fmla="*/ 2293262 w 2969161"/>
              <a:gd name="connsiteY31" fmla="*/ 1393553 h 1425661"/>
              <a:gd name="connsiteX32" fmla="*/ 2962161 w 2969161"/>
              <a:gd name="connsiteY32" fmla="*/ 1425661 h 1425661"/>
              <a:gd name="connsiteX33" fmla="*/ 641385 w 2969161"/>
              <a:gd name="connsiteY33" fmla="*/ 1406463 h 1425661"/>
              <a:gd name="connsiteX0" fmla="*/ 641385 w 2969161"/>
              <a:gd name="connsiteY0" fmla="*/ 1406463 h 1425661"/>
              <a:gd name="connsiteX1" fmla="*/ 621434 w 2969161"/>
              <a:gd name="connsiteY1" fmla="*/ 1380643 h 1425661"/>
              <a:gd name="connsiteX2" fmla="*/ 563046 w 2969161"/>
              <a:gd name="connsiteY2" fmla="*/ 1333992 h 1425661"/>
              <a:gd name="connsiteX3" fmla="*/ 519329 w 2969161"/>
              <a:gd name="connsiteY3" fmla="*/ 1206654 h 1425661"/>
              <a:gd name="connsiteX4" fmla="*/ 527250 w 2969161"/>
              <a:gd name="connsiteY4" fmla="*/ 1144452 h 1425661"/>
              <a:gd name="connsiteX5" fmla="*/ 496736 w 2969161"/>
              <a:gd name="connsiteY5" fmla="*/ 1072860 h 1425661"/>
              <a:gd name="connsiteX6" fmla="*/ 419864 w 2969161"/>
              <a:gd name="connsiteY6" fmla="*/ 984252 h 1425661"/>
              <a:gd name="connsiteX7" fmla="*/ 416343 w 2969161"/>
              <a:gd name="connsiteY7" fmla="*/ 893589 h 1425661"/>
              <a:gd name="connsiteX8" fmla="*/ 417517 w 2969161"/>
              <a:gd name="connsiteY8" fmla="*/ 833148 h 1425661"/>
              <a:gd name="connsiteX9" fmla="*/ 227390 w 2969161"/>
              <a:gd name="connsiteY9" fmla="*/ 538861 h 1425661"/>
              <a:gd name="connsiteX10" fmla="*/ 50759 w 2969161"/>
              <a:gd name="connsiteY10" fmla="*/ 280371 h 1425661"/>
              <a:gd name="connsiteX11" fmla="*/ 2934 w 2969161"/>
              <a:gd name="connsiteY11" fmla="*/ 187948 h 1425661"/>
              <a:gd name="connsiteX12" fmla="*/ 4108 w 2969161"/>
              <a:gd name="connsiteY12" fmla="*/ 109315 h 1425661"/>
              <a:gd name="connsiteX13" fmla="*/ 63376 w 2969161"/>
              <a:gd name="connsiteY13" fmla="*/ 53861 h 1425661"/>
              <a:gd name="connsiteX14" fmla="*/ 190421 w 2969161"/>
              <a:gd name="connsiteY14" fmla="*/ 52101 h 1425661"/>
              <a:gd name="connsiteX15" fmla="*/ 373799 w 2969161"/>
              <a:gd name="connsiteY15" fmla="*/ 71759 h 1425661"/>
              <a:gd name="connsiteX16" fmla="*/ 573902 w 2969161"/>
              <a:gd name="connsiteY16" fmla="*/ 99633 h 1425661"/>
              <a:gd name="connsiteX17" fmla="*/ 783687 w 2969161"/>
              <a:gd name="connsiteY17" fmla="*/ 108141 h 1425661"/>
              <a:gd name="connsiteX18" fmla="*/ 902810 w 2969161"/>
              <a:gd name="connsiteY18" fmla="*/ 119877 h 1425661"/>
              <a:gd name="connsiteX19" fmla="*/ 1066824 w 2969161"/>
              <a:gd name="connsiteY19" fmla="*/ 149218 h 1425661"/>
              <a:gd name="connsiteX20" fmla="*/ 1123745 w 2969161"/>
              <a:gd name="connsiteY20" fmla="*/ 140709 h 1425661"/>
              <a:gd name="connsiteX21" fmla="*/ 1225851 w 2969161"/>
              <a:gd name="connsiteY21" fmla="*/ 121931 h 1425661"/>
              <a:gd name="connsiteX22" fmla="*/ 1469084 w 2969161"/>
              <a:gd name="connsiteY22" fmla="*/ 132787 h 1425661"/>
              <a:gd name="connsiteX23" fmla="*/ 1645715 w 2969161"/>
              <a:gd name="connsiteY23" fmla="*/ 91711 h 1425661"/>
              <a:gd name="connsiteX24" fmla="*/ 1806207 w 2969161"/>
              <a:gd name="connsiteY24" fmla="*/ 72932 h 1425661"/>
              <a:gd name="connsiteX25" fmla="*/ 1946162 w 2969161"/>
              <a:gd name="connsiteY25" fmla="*/ 95818 h 1425661"/>
              <a:gd name="connsiteX26" fmla="*/ 2016580 w 2969161"/>
              <a:gd name="connsiteY26" fmla="*/ 73519 h 1425661"/>
              <a:gd name="connsiteX27" fmla="*/ 2026555 w 2969161"/>
              <a:gd name="connsiteY27" fmla="*/ 65011 h 1425661"/>
              <a:gd name="connsiteX28" fmla="*/ 2156241 w 2969161"/>
              <a:gd name="connsiteY28" fmla="*/ 35083 h 1425661"/>
              <a:gd name="connsiteX29" fmla="*/ 2268909 w 2969161"/>
              <a:gd name="connsiteY29" fmla="*/ 30975 h 1425661"/>
              <a:gd name="connsiteX30" fmla="*/ 2969161 w 2969161"/>
              <a:gd name="connsiteY30" fmla="*/ 0 h 1425661"/>
              <a:gd name="connsiteX31" fmla="*/ 2950843 w 2969161"/>
              <a:gd name="connsiteY31" fmla="*/ 1232260 h 1425661"/>
              <a:gd name="connsiteX32" fmla="*/ 2962161 w 2969161"/>
              <a:gd name="connsiteY32" fmla="*/ 1425661 h 1425661"/>
              <a:gd name="connsiteX33" fmla="*/ 641385 w 2969161"/>
              <a:gd name="connsiteY33" fmla="*/ 1406463 h 1425661"/>
              <a:gd name="connsiteX0" fmla="*/ 641385 w 3165587"/>
              <a:gd name="connsiteY0" fmla="*/ 1406463 h 1425661"/>
              <a:gd name="connsiteX1" fmla="*/ 621434 w 3165587"/>
              <a:gd name="connsiteY1" fmla="*/ 1380643 h 1425661"/>
              <a:gd name="connsiteX2" fmla="*/ 563046 w 3165587"/>
              <a:gd name="connsiteY2" fmla="*/ 1333992 h 1425661"/>
              <a:gd name="connsiteX3" fmla="*/ 519329 w 3165587"/>
              <a:gd name="connsiteY3" fmla="*/ 1206654 h 1425661"/>
              <a:gd name="connsiteX4" fmla="*/ 527250 w 3165587"/>
              <a:gd name="connsiteY4" fmla="*/ 1144452 h 1425661"/>
              <a:gd name="connsiteX5" fmla="*/ 496736 w 3165587"/>
              <a:gd name="connsiteY5" fmla="*/ 1072860 h 1425661"/>
              <a:gd name="connsiteX6" fmla="*/ 419864 w 3165587"/>
              <a:gd name="connsiteY6" fmla="*/ 984252 h 1425661"/>
              <a:gd name="connsiteX7" fmla="*/ 416343 w 3165587"/>
              <a:gd name="connsiteY7" fmla="*/ 893589 h 1425661"/>
              <a:gd name="connsiteX8" fmla="*/ 417517 w 3165587"/>
              <a:gd name="connsiteY8" fmla="*/ 833148 h 1425661"/>
              <a:gd name="connsiteX9" fmla="*/ 227390 w 3165587"/>
              <a:gd name="connsiteY9" fmla="*/ 538861 h 1425661"/>
              <a:gd name="connsiteX10" fmla="*/ 50759 w 3165587"/>
              <a:gd name="connsiteY10" fmla="*/ 280371 h 1425661"/>
              <a:gd name="connsiteX11" fmla="*/ 2934 w 3165587"/>
              <a:gd name="connsiteY11" fmla="*/ 187948 h 1425661"/>
              <a:gd name="connsiteX12" fmla="*/ 4108 w 3165587"/>
              <a:gd name="connsiteY12" fmla="*/ 109315 h 1425661"/>
              <a:gd name="connsiteX13" fmla="*/ 63376 w 3165587"/>
              <a:gd name="connsiteY13" fmla="*/ 53861 h 1425661"/>
              <a:gd name="connsiteX14" fmla="*/ 190421 w 3165587"/>
              <a:gd name="connsiteY14" fmla="*/ 52101 h 1425661"/>
              <a:gd name="connsiteX15" fmla="*/ 373799 w 3165587"/>
              <a:gd name="connsiteY15" fmla="*/ 71759 h 1425661"/>
              <a:gd name="connsiteX16" fmla="*/ 573902 w 3165587"/>
              <a:gd name="connsiteY16" fmla="*/ 99633 h 1425661"/>
              <a:gd name="connsiteX17" fmla="*/ 783687 w 3165587"/>
              <a:gd name="connsiteY17" fmla="*/ 108141 h 1425661"/>
              <a:gd name="connsiteX18" fmla="*/ 902810 w 3165587"/>
              <a:gd name="connsiteY18" fmla="*/ 119877 h 1425661"/>
              <a:gd name="connsiteX19" fmla="*/ 1066824 w 3165587"/>
              <a:gd name="connsiteY19" fmla="*/ 149218 h 1425661"/>
              <a:gd name="connsiteX20" fmla="*/ 1123745 w 3165587"/>
              <a:gd name="connsiteY20" fmla="*/ 140709 h 1425661"/>
              <a:gd name="connsiteX21" fmla="*/ 1225851 w 3165587"/>
              <a:gd name="connsiteY21" fmla="*/ 121931 h 1425661"/>
              <a:gd name="connsiteX22" fmla="*/ 1469084 w 3165587"/>
              <a:gd name="connsiteY22" fmla="*/ 132787 h 1425661"/>
              <a:gd name="connsiteX23" fmla="*/ 1645715 w 3165587"/>
              <a:gd name="connsiteY23" fmla="*/ 91711 h 1425661"/>
              <a:gd name="connsiteX24" fmla="*/ 1806207 w 3165587"/>
              <a:gd name="connsiteY24" fmla="*/ 72932 h 1425661"/>
              <a:gd name="connsiteX25" fmla="*/ 1946162 w 3165587"/>
              <a:gd name="connsiteY25" fmla="*/ 95818 h 1425661"/>
              <a:gd name="connsiteX26" fmla="*/ 2016580 w 3165587"/>
              <a:gd name="connsiteY26" fmla="*/ 73519 h 1425661"/>
              <a:gd name="connsiteX27" fmla="*/ 2026555 w 3165587"/>
              <a:gd name="connsiteY27" fmla="*/ 65011 h 1425661"/>
              <a:gd name="connsiteX28" fmla="*/ 2156241 w 3165587"/>
              <a:gd name="connsiteY28" fmla="*/ 35083 h 1425661"/>
              <a:gd name="connsiteX29" fmla="*/ 2268909 w 3165587"/>
              <a:gd name="connsiteY29" fmla="*/ 30975 h 1425661"/>
              <a:gd name="connsiteX30" fmla="*/ 2969161 w 3165587"/>
              <a:gd name="connsiteY30" fmla="*/ 0 h 1425661"/>
              <a:gd name="connsiteX31" fmla="*/ 2962161 w 3165587"/>
              <a:gd name="connsiteY31" fmla="*/ 1425661 h 1425661"/>
              <a:gd name="connsiteX32" fmla="*/ 641385 w 3165587"/>
              <a:gd name="connsiteY32" fmla="*/ 1406463 h 1425661"/>
              <a:gd name="connsiteX0" fmla="*/ 641385 w 3137303"/>
              <a:gd name="connsiteY0" fmla="*/ 1406463 h 1425661"/>
              <a:gd name="connsiteX1" fmla="*/ 621434 w 3137303"/>
              <a:gd name="connsiteY1" fmla="*/ 1380643 h 1425661"/>
              <a:gd name="connsiteX2" fmla="*/ 563046 w 3137303"/>
              <a:gd name="connsiteY2" fmla="*/ 1333992 h 1425661"/>
              <a:gd name="connsiteX3" fmla="*/ 519329 w 3137303"/>
              <a:gd name="connsiteY3" fmla="*/ 1206654 h 1425661"/>
              <a:gd name="connsiteX4" fmla="*/ 527250 w 3137303"/>
              <a:gd name="connsiteY4" fmla="*/ 1144452 h 1425661"/>
              <a:gd name="connsiteX5" fmla="*/ 496736 w 3137303"/>
              <a:gd name="connsiteY5" fmla="*/ 1072860 h 1425661"/>
              <a:gd name="connsiteX6" fmla="*/ 419864 w 3137303"/>
              <a:gd name="connsiteY6" fmla="*/ 984252 h 1425661"/>
              <a:gd name="connsiteX7" fmla="*/ 416343 w 3137303"/>
              <a:gd name="connsiteY7" fmla="*/ 893589 h 1425661"/>
              <a:gd name="connsiteX8" fmla="*/ 417517 w 3137303"/>
              <a:gd name="connsiteY8" fmla="*/ 833148 h 1425661"/>
              <a:gd name="connsiteX9" fmla="*/ 227390 w 3137303"/>
              <a:gd name="connsiteY9" fmla="*/ 538861 h 1425661"/>
              <a:gd name="connsiteX10" fmla="*/ 50759 w 3137303"/>
              <a:gd name="connsiteY10" fmla="*/ 280371 h 1425661"/>
              <a:gd name="connsiteX11" fmla="*/ 2934 w 3137303"/>
              <a:gd name="connsiteY11" fmla="*/ 187948 h 1425661"/>
              <a:gd name="connsiteX12" fmla="*/ 4108 w 3137303"/>
              <a:gd name="connsiteY12" fmla="*/ 109315 h 1425661"/>
              <a:gd name="connsiteX13" fmla="*/ 63376 w 3137303"/>
              <a:gd name="connsiteY13" fmla="*/ 53861 h 1425661"/>
              <a:gd name="connsiteX14" fmla="*/ 190421 w 3137303"/>
              <a:gd name="connsiteY14" fmla="*/ 52101 h 1425661"/>
              <a:gd name="connsiteX15" fmla="*/ 373799 w 3137303"/>
              <a:gd name="connsiteY15" fmla="*/ 71759 h 1425661"/>
              <a:gd name="connsiteX16" fmla="*/ 573902 w 3137303"/>
              <a:gd name="connsiteY16" fmla="*/ 99633 h 1425661"/>
              <a:gd name="connsiteX17" fmla="*/ 783687 w 3137303"/>
              <a:gd name="connsiteY17" fmla="*/ 108141 h 1425661"/>
              <a:gd name="connsiteX18" fmla="*/ 902810 w 3137303"/>
              <a:gd name="connsiteY18" fmla="*/ 119877 h 1425661"/>
              <a:gd name="connsiteX19" fmla="*/ 1066824 w 3137303"/>
              <a:gd name="connsiteY19" fmla="*/ 149218 h 1425661"/>
              <a:gd name="connsiteX20" fmla="*/ 1123745 w 3137303"/>
              <a:gd name="connsiteY20" fmla="*/ 140709 h 1425661"/>
              <a:gd name="connsiteX21" fmla="*/ 1225851 w 3137303"/>
              <a:gd name="connsiteY21" fmla="*/ 121931 h 1425661"/>
              <a:gd name="connsiteX22" fmla="*/ 1469084 w 3137303"/>
              <a:gd name="connsiteY22" fmla="*/ 132787 h 1425661"/>
              <a:gd name="connsiteX23" fmla="*/ 1645715 w 3137303"/>
              <a:gd name="connsiteY23" fmla="*/ 91711 h 1425661"/>
              <a:gd name="connsiteX24" fmla="*/ 1806207 w 3137303"/>
              <a:gd name="connsiteY24" fmla="*/ 72932 h 1425661"/>
              <a:gd name="connsiteX25" fmla="*/ 1946162 w 3137303"/>
              <a:gd name="connsiteY25" fmla="*/ 95818 h 1425661"/>
              <a:gd name="connsiteX26" fmla="*/ 2016580 w 3137303"/>
              <a:gd name="connsiteY26" fmla="*/ 73519 h 1425661"/>
              <a:gd name="connsiteX27" fmla="*/ 2026555 w 3137303"/>
              <a:gd name="connsiteY27" fmla="*/ 65011 h 1425661"/>
              <a:gd name="connsiteX28" fmla="*/ 2156241 w 3137303"/>
              <a:gd name="connsiteY28" fmla="*/ 35083 h 1425661"/>
              <a:gd name="connsiteX29" fmla="*/ 2268909 w 3137303"/>
              <a:gd name="connsiteY29" fmla="*/ 30975 h 1425661"/>
              <a:gd name="connsiteX30" fmla="*/ 2969161 w 3137303"/>
              <a:gd name="connsiteY30" fmla="*/ 0 h 1425661"/>
              <a:gd name="connsiteX31" fmla="*/ 2962161 w 3137303"/>
              <a:gd name="connsiteY31" fmla="*/ 1425661 h 1425661"/>
              <a:gd name="connsiteX32" fmla="*/ 641385 w 3137303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026555 w 2969855"/>
              <a:gd name="connsiteY27" fmla="*/ 65011 h 1425661"/>
              <a:gd name="connsiteX28" fmla="*/ 2156241 w 2969855"/>
              <a:gd name="connsiteY28" fmla="*/ 35083 h 1425661"/>
              <a:gd name="connsiteX29" fmla="*/ 2268909 w 2969855"/>
              <a:gd name="connsiteY29" fmla="*/ 30975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026555 w 2969855"/>
              <a:gd name="connsiteY27" fmla="*/ 65011 h 1425661"/>
              <a:gd name="connsiteX28" fmla="*/ 2156241 w 2969855"/>
              <a:gd name="connsiteY28" fmla="*/ 35083 h 1425661"/>
              <a:gd name="connsiteX29" fmla="*/ 2461220 w 2969855"/>
              <a:gd name="connsiteY29" fmla="*/ 74400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026555 w 2969855"/>
              <a:gd name="connsiteY27" fmla="*/ 65011 h 1425661"/>
              <a:gd name="connsiteX28" fmla="*/ 2156241 w 2969855"/>
              <a:gd name="connsiteY28" fmla="*/ 35083 h 1425661"/>
              <a:gd name="connsiteX29" fmla="*/ 2740382 w 2969855"/>
              <a:gd name="connsiteY29" fmla="*/ 18568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026555 w 2969855"/>
              <a:gd name="connsiteY27" fmla="*/ 65011 h 1425661"/>
              <a:gd name="connsiteX28" fmla="*/ 2367163 w 2969855"/>
              <a:gd name="connsiteY28" fmla="*/ 84712 h 1425661"/>
              <a:gd name="connsiteX29" fmla="*/ 2740382 w 2969855"/>
              <a:gd name="connsiteY29" fmla="*/ 18568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107202 w 2969855"/>
              <a:gd name="connsiteY27" fmla="*/ 46400 h 1425661"/>
              <a:gd name="connsiteX28" fmla="*/ 2367163 w 2969855"/>
              <a:gd name="connsiteY28" fmla="*/ 84712 h 1425661"/>
              <a:gd name="connsiteX29" fmla="*/ 2740382 w 2969855"/>
              <a:gd name="connsiteY29" fmla="*/ 18568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69855" h="1425661">
                <a:moveTo>
                  <a:pt x="641385" y="1406463"/>
                </a:moveTo>
                <a:cubicBezTo>
                  <a:pt x="639918" y="1393847"/>
                  <a:pt x="629943" y="1387685"/>
                  <a:pt x="621434" y="1380643"/>
                </a:cubicBezTo>
                <a:cubicBezTo>
                  <a:pt x="602363" y="1364799"/>
                  <a:pt x="582704" y="1349542"/>
                  <a:pt x="563046" y="1333992"/>
                </a:cubicBezTo>
                <a:cubicBezTo>
                  <a:pt x="520796" y="1300837"/>
                  <a:pt x="506712" y="1258586"/>
                  <a:pt x="519329" y="1206654"/>
                </a:cubicBezTo>
                <a:cubicBezTo>
                  <a:pt x="524316" y="1186115"/>
                  <a:pt x="528131" y="1165577"/>
                  <a:pt x="527250" y="1144452"/>
                </a:cubicBezTo>
                <a:cubicBezTo>
                  <a:pt x="526077" y="1116578"/>
                  <a:pt x="512580" y="1094279"/>
                  <a:pt x="496736" y="1072860"/>
                </a:cubicBezTo>
                <a:cubicBezTo>
                  <a:pt x="473264" y="1041466"/>
                  <a:pt x="445390" y="1013886"/>
                  <a:pt x="419864" y="984252"/>
                </a:cubicBezTo>
                <a:cubicBezTo>
                  <a:pt x="384949" y="944055"/>
                  <a:pt x="384655" y="935840"/>
                  <a:pt x="416343" y="893589"/>
                </a:cubicBezTo>
                <a:cubicBezTo>
                  <a:pt x="434241" y="869823"/>
                  <a:pt x="437175" y="853686"/>
                  <a:pt x="417517" y="833148"/>
                </a:cubicBezTo>
                <a:cubicBezTo>
                  <a:pt x="335657" y="746886"/>
                  <a:pt x="287245" y="638913"/>
                  <a:pt x="227390" y="538861"/>
                </a:cubicBezTo>
                <a:cubicBezTo>
                  <a:pt x="173696" y="449079"/>
                  <a:pt x="116776" y="361644"/>
                  <a:pt x="50759" y="280371"/>
                </a:cubicBezTo>
                <a:cubicBezTo>
                  <a:pt x="28754" y="253084"/>
                  <a:pt x="7922" y="224623"/>
                  <a:pt x="2934" y="187948"/>
                </a:cubicBezTo>
                <a:cubicBezTo>
                  <a:pt x="-587" y="161541"/>
                  <a:pt x="-1760" y="135428"/>
                  <a:pt x="4108" y="109315"/>
                </a:cubicBezTo>
                <a:cubicBezTo>
                  <a:pt x="12029" y="74693"/>
                  <a:pt x="28167" y="60316"/>
                  <a:pt x="63376" y="53861"/>
                </a:cubicBezTo>
                <a:cubicBezTo>
                  <a:pt x="105626" y="45939"/>
                  <a:pt x="148170" y="47993"/>
                  <a:pt x="190421" y="52101"/>
                </a:cubicBezTo>
                <a:cubicBezTo>
                  <a:pt x="251742" y="57969"/>
                  <a:pt x="312771" y="64130"/>
                  <a:pt x="373799" y="71759"/>
                </a:cubicBezTo>
                <a:cubicBezTo>
                  <a:pt x="440696" y="79974"/>
                  <a:pt x="507299" y="89657"/>
                  <a:pt x="573902" y="99633"/>
                </a:cubicBezTo>
                <a:cubicBezTo>
                  <a:pt x="643733" y="110195"/>
                  <a:pt x="712977" y="118117"/>
                  <a:pt x="783687" y="108141"/>
                </a:cubicBezTo>
                <a:cubicBezTo>
                  <a:pt x="823884" y="102567"/>
                  <a:pt x="863200" y="112836"/>
                  <a:pt x="902810" y="119877"/>
                </a:cubicBezTo>
                <a:cubicBezTo>
                  <a:pt x="957677" y="129560"/>
                  <a:pt x="1011957" y="141590"/>
                  <a:pt x="1066824" y="149218"/>
                </a:cubicBezTo>
                <a:cubicBezTo>
                  <a:pt x="1087069" y="152152"/>
                  <a:pt x="1106141" y="150098"/>
                  <a:pt x="1123745" y="140709"/>
                </a:cubicBezTo>
                <a:cubicBezTo>
                  <a:pt x="1156020" y="123398"/>
                  <a:pt x="1190055" y="120171"/>
                  <a:pt x="1225851" y="121931"/>
                </a:cubicBezTo>
                <a:lnTo>
                  <a:pt x="1469084" y="132787"/>
                </a:lnTo>
                <a:cubicBezTo>
                  <a:pt x="1532166" y="136015"/>
                  <a:pt x="1591141" y="125159"/>
                  <a:pt x="1645715" y="91711"/>
                </a:cubicBezTo>
                <a:cubicBezTo>
                  <a:pt x="1695887" y="60903"/>
                  <a:pt x="1750460" y="63250"/>
                  <a:pt x="1806207" y="72932"/>
                </a:cubicBezTo>
                <a:cubicBezTo>
                  <a:pt x="1852859" y="81148"/>
                  <a:pt x="1898924" y="91711"/>
                  <a:pt x="1946162" y="95818"/>
                </a:cubicBezTo>
                <a:cubicBezTo>
                  <a:pt x="1973156" y="98166"/>
                  <a:pt x="1996335" y="90537"/>
                  <a:pt x="2016580" y="73519"/>
                </a:cubicBezTo>
                <a:cubicBezTo>
                  <a:pt x="2019807" y="70585"/>
                  <a:pt x="2048772" y="44535"/>
                  <a:pt x="2107202" y="46400"/>
                </a:cubicBezTo>
                <a:cubicBezTo>
                  <a:pt x="2165632" y="48265"/>
                  <a:pt x="2261633" y="89351"/>
                  <a:pt x="2367163" y="84712"/>
                </a:cubicBezTo>
                <a:cubicBezTo>
                  <a:pt x="2472693" y="80073"/>
                  <a:pt x="2640049" y="32687"/>
                  <a:pt x="2740382" y="18568"/>
                </a:cubicBezTo>
                <a:cubicBezTo>
                  <a:pt x="2840715" y="4449"/>
                  <a:pt x="2892901" y="6189"/>
                  <a:pt x="2969161" y="0"/>
                </a:cubicBezTo>
                <a:cubicBezTo>
                  <a:pt x="2973038" y="275873"/>
                  <a:pt x="2959298" y="1005144"/>
                  <a:pt x="2962161" y="1425661"/>
                </a:cubicBezTo>
                <a:lnTo>
                  <a:pt x="641385" y="1406463"/>
                </a:lnTo>
                <a:close/>
              </a:path>
            </a:pathLst>
          </a:custGeom>
          <a:solidFill>
            <a:srgbClr val="9CCCD2">
              <a:lumMod val="50000"/>
            </a:srgbClr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Freeform: Shape 71">
            <a:extLst>
              <a:ext uri="{FF2B5EF4-FFF2-40B4-BE49-F238E27FC236}">
                <a16:creationId xmlns:a16="http://schemas.microsoft.com/office/drawing/2014/main" id="{32B4D992-D709-E5E2-E8AE-C733D21A4A23}"/>
              </a:ext>
            </a:extLst>
          </p:cNvPr>
          <p:cNvSpPr/>
          <p:nvPr/>
        </p:nvSpPr>
        <p:spPr>
          <a:xfrm>
            <a:off x="-29670" y="4724909"/>
            <a:ext cx="4316523" cy="2131666"/>
          </a:xfrm>
          <a:custGeom>
            <a:avLst/>
            <a:gdLst>
              <a:gd name="connsiteX0" fmla="*/ 0 w 1424192"/>
              <a:gd name="connsiteY0" fmla="*/ 10309 h 1269608"/>
              <a:gd name="connsiteX1" fmla="*/ 25233 w 1424192"/>
              <a:gd name="connsiteY1" fmla="*/ 627 h 1269608"/>
              <a:gd name="connsiteX2" fmla="*/ 76286 w 1424192"/>
              <a:gd name="connsiteY2" fmla="*/ 17644 h 1269608"/>
              <a:gd name="connsiteX3" fmla="*/ 135260 w 1424192"/>
              <a:gd name="connsiteY3" fmla="*/ 33782 h 1269608"/>
              <a:gd name="connsiteX4" fmla="*/ 292819 w 1424192"/>
              <a:gd name="connsiteY4" fmla="*/ 35542 h 1269608"/>
              <a:gd name="connsiteX5" fmla="*/ 612925 w 1424192"/>
              <a:gd name="connsiteY5" fmla="*/ 22632 h 1269608"/>
              <a:gd name="connsiteX6" fmla="*/ 712097 w 1424192"/>
              <a:gd name="connsiteY6" fmla="*/ 31141 h 1269608"/>
              <a:gd name="connsiteX7" fmla="*/ 891661 w 1424192"/>
              <a:gd name="connsiteY7" fmla="*/ 22339 h 1269608"/>
              <a:gd name="connsiteX8" fmla="*/ 1135775 w 1424192"/>
              <a:gd name="connsiteY8" fmla="*/ 9723 h 1269608"/>
              <a:gd name="connsiteX9" fmla="*/ 1226731 w 1424192"/>
              <a:gd name="connsiteY9" fmla="*/ 10603 h 1269608"/>
              <a:gd name="connsiteX10" fmla="*/ 1270155 w 1424192"/>
              <a:gd name="connsiteY10" fmla="*/ 25273 h 1269608"/>
              <a:gd name="connsiteX11" fmla="*/ 1312112 w 1424192"/>
              <a:gd name="connsiteY11" fmla="*/ 39943 h 1269608"/>
              <a:gd name="connsiteX12" fmla="*/ 1369326 w 1424192"/>
              <a:gd name="connsiteY12" fmla="*/ 40237 h 1269608"/>
              <a:gd name="connsiteX13" fmla="*/ 1424193 w 1424192"/>
              <a:gd name="connsiteY13" fmla="*/ 95690 h 1269608"/>
              <a:gd name="connsiteX14" fmla="*/ 1422726 w 1424192"/>
              <a:gd name="connsiteY14" fmla="*/ 110361 h 1269608"/>
              <a:gd name="connsiteX15" fmla="*/ 1375194 w 1424192"/>
              <a:gd name="connsiteY15" fmla="*/ 251489 h 1269608"/>
              <a:gd name="connsiteX16" fmla="*/ 1319447 w 1424192"/>
              <a:gd name="connsiteY16" fmla="*/ 313984 h 1269608"/>
              <a:gd name="connsiteX17" fmla="*/ 1245509 w 1424192"/>
              <a:gd name="connsiteY17" fmla="*/ 399953 h 1269608"/>
              <a:gd name="connsiteX18" fmla="*/ 1187414 w 1424192"/>
              <a:gd name="connsiteY18" fmla="*/ 516435 h 1269608"/>
              <a:gd name="connsiteX19" fmla="*/ 1169223 w 1424192"/>
              <a:gd name="connsiteY19" fmla="*/ 638198 h 1269608"/>
              <a:gd name="connsiteX20" fmla="*/ 1180373 w 1424192"/>
              <a:gd name="connsiteY20" fmla="*/ 876444 h 1269608"/>
              <a:gd name="connsiteX21" fmla="*/ 1167756 w 1424192"/>
              <a:gd name="connsiteY21" fmla="*/ 917814 h 1269608"/>
              <a:gd name="connsiteX22" fmla="*/ 1091471 w 1424192"/>
              <a:gd name="connsiteY22" fmla="*/ 1085056 h 1269608"/>
              <a:gd name="connsiteX23" fmla="*/ 1018999 w 1424192"/>
              <a:gd name="connsiteY23" fmla="*/ 1237920 h 1269608"/>
              <a:gd name="connsiteX24" fmla="*/ 1009904 w 1424192"/>
              <a:gd name="connsiteY24" fmla="*/ 1269314 h 1269608"/>
              <a:gd name="connsiteX25" fmla="*/ 12910 w 1424192"/>
              <a:gd name="connsiteY25" fmla="*/ 1269608 h 1269608"/>
              <a:gd name="connsiteX26" fmla="*/ 293 w 1424192"/>
              <a:gd name="connsiteY26" fmla="*/ 1256698 h 1269608"/>
              <a:gd name="connsiteX27" fmla="*/ 0 w 1424192"/>
              <a:gd name="connsiteY27" fmla="*/ 10309 h 1269608"/>
              <a:gd name="connsiteX0" fmla="*/ 0 w 2664912"/>
              <a:gd name="connsiteY0" fmla="*/ 1146 h 1316277"/>
              <a:gd name="connsiteX1" fmla="*/ 1265952 w 2664912"/>
              <a:gd name="connsiteY1" fmla="*/ 47296 h 1316277"/>
              <a:gd name="connsiteX2" fmla="*/ 1317005 w 2664912"/>
              <a:gd name="connsiteY2" fmla="*/ 64313 h 1316277"/>
              <a:gd name="connsiteX3" fmla="*/ 1375979 w 2664912"/>
              <a:gd name="connsiteY3" fmla="*/ 80451 h 1316277"/>
              <a:gd name="connsiteX4" fmla="*/ 1533538 w 2664912"/>
              <a:gd name="connsiteY4" fmla="*/ 82211 h 1316277"/>
              <a:gd name="connsiteX5" fmla="*/ 1853644 w 2664912"/>
              <a:gd name="connsiteY5" fmla="*/ 69301 h 1316277"/>
              <a:gd name="connsiteX6" fmla="*/ 1952816 w 2664912"/>
              <a:gd name="connsiteY6" fmla="*/ 77810 h 1316277"/>
              <a:gd name="connsiteX7" fmla="*/ 2132380 w 2664912"/>
              <a:gd name="connsiteY7" fmla="*/ 69008 h 1316277"/>
              <a:gd name="connsiteX8" fmla="*/ 2376494 w 2664912"/>
              <a:gd name="connsiteY8" fmla="*/ 56392 h 1316277"/>
              <a:gd name="connsiteX9" fmla="*/ 2467450 w 2664912"/>
              <a:gd name="connsiteY9" fmla="*/ 57272 h 1316277"/>
              <a:gd name="connsiteX10" fmla="*/ 2510874 w 2664912"/>
              <a:gd name="connsiteY10" fmla="*/ 71942 h 1316277"/>
              <a:gd name="connsiteX11" fmla="*/ 2552831 w 2664912"/>
              <a:gd name="connsiteY11" fmla="*/ 86612 h 1316277"/>
              <a:gd name="connsiteX12" fmla="*/ 2610045 w 2664912"/>
              <a:gd name="connsiteY12" fmla="*/ 86906 h 1316277"/>
              <a:gd name="connsiteX13" fmla="*/ 2664912 w 2664912"/>
              <a:gd name="connsiteY13" fmla="*/ 142359 h 1316277"/>
              <a:gd name="connsiteX14" fmla="*/ 2663445 w 2664912"/>
              <a:gd name="connsiteY14" fmla="*/ 157030 h 1316277"/>
              <a:gd name="connsiteX15" fmla="*/ 2615913 w 2664912"/>
              <a:gd name="connsiteY15" fmla="*/ 298158 h 1316277"/>
              <a:gd name="connsiteX16" fmla="*/ 2560166 w 2664912"/>
              <a:gd name="connsiteY16" fmla="*/ 360653 h 1316277"/>
              <a:gd name="connsiteX17" fmla="*/ 2486228 w 2664912"/>
              <a:gd name="connsiteY17" fmla="*/ 446622 h 1316277"/>
              <a:gd name="connsiteX18" fmla="*/ 2428133 w 2664912"/>
              <a:gd name="connsiteY18" fmla="*/ 563104 h 1316277"/>
              <a:gd name="connsiteX19" fmla="*/ 2409942 w 2664912"/>
              <a:gd name="connsiteY19" fmla="*/ 684867 h 1316277"/>
              <a:gd name="connsiteX20" fmla="*/ 2421092 w 2664912"/>
              <a:gd name="connsiteY20" fmla="*/ 923113 h 1316277"/>
              <a:gd name="connsiteX21" fmla="*/ 2408475 w 2664912"/>
              <a:gd name="connsiteY21" fmla="*/ 964483 h 1316277"/>
              <a:gd name="connsiteX22" fmla="*/ 2332190 w 2664912"/>
              <a:gd name="connsiteY22" fmla="*/ 1131725 h 1316277"/>
              <a:gd name="connsiteX23" fmla="*/ 2259718 w 2664912"/>
              <a:gd name="connsiteY23" fmla="*/ 1284589 h 1316277"/>
              <a:gd name="connsiteX24" fmla="*/ 2250623 w 2664912"/>
              <a:gd name="connsiteY24" fmla="*/ 1315983 h 1316277"/>
              <a:gd name="connsiteX25" fmla="*/ 1253629 w 2664912"/>
              <a:gd name="connsiteY25" fmla="*/ 1316277 h 1316277"/>
              <a:gd name="connsiteX26" fmla="*/ 1241012 w 2664912"/>
              <a:gd name="connsiteY26" fmla="*/ 1303367 h 1316277"/>
              <a:gd name="connsiteX27" fmla="*/ 0 w 2664912"/>
              <a:gd name="connsiteY27" fmla="*/ 1146 h 1316277"/>
              <a:gd name="connsiteX0" fmla="*/ 0 w 2664912"/>
              <a:gd name="connsiteY0" fmla="*/ 1146 h 1316277"/>
              <a:gd name="connsiteX1" fmla="*/ 1265952 w 2664912"/>
              <a:gd name="connsiteY1" fmla="*/ 47296 h 1316277"/>
              <a:gd name="connsiteX2" fmla="*/ 1317005 w 2664912"/>
              <a:gd name="connsiteY2" fmla="*/ 64313 h 1316277"/>
              <a:gd name="connsiteX3" fmla="*/ 1375979 w 2664912"/>
              <a:gd name="connsiteY3" fmla="*/ 80451 h 1316277"/>
              <a:gd name="connsiteX4" fmla="*/ 1533538 w 2664912"/>
              <a:gd name="connsiteY4" fmla="*/ 82211 h 1316277"/>
              <a:gd name="connsiteX5" fmla="*/ 1853644 w 2664912"/>
              <a:gd name="connsiteY5" fmla="*/ 69301 h 1316277"/>
              <a:gd name="connsiteX6" fmla="*/ 1952816 w 2664912"/>
              <a:gd name="connsiteY6" fmla="*/ 77810 h 1316277"/>
              <a:gd name="connsiteX7" fmla="*/ 2132380 w 2664912"/>
              <a:gd name="connsiteY7" fmla="*/ 69008 h 1316277"/>
              <a:gd name="connsiteX8" fmla="*/ 2376494 w 2664912"/>
              <a:gd name="connsiteY8" fmla="*/ 56392 h 1316277"/>
              <a:gd name="connsiteX9" fmla="*/ 2467450 w 2664912"/>
              <a:gd name="connsiteY9" fmla="*/ 57272 h 1316277"/>
              <a:gd name="connsiteX10" fmla="*/ 2510874 w 2664912"/>
              <a:gd name="connsiteY10" fmla="*/ 71942 h 1316277"/>
              <a:gd name="connsiteX11" fmla="*/ 2552831 w 2664912"/>
              <a:gd name="connsiteY11" fmla="*/ 86612 h 1316277"/>
              <a:gd name="connsiteX12" fmla="*/ 2610045 w 2664912"/>
              <a:gd name="connsiteY12" fmla="*/ 86906 h 1316277"/>
              <a:gd name="connsiteX13" fmla="*/ 2664912 w 2664912"/>
              <a:gd name="connsiteY13" fmla="*/ 142359 h 1316277"/>
              <a:gd name="connsiteX14" fmla="*/ 2663445 w 2664912"/>
              <a:gd name="connsiteY14" fmla="*/ 157030 h 1316277"/>
              <a:gd name="connsiteX15" fmla="*/ 2615913 w 2664912"/>
              <a:gd name="connsiteY15" fmla="*/ 298158 h 1316277"/>
              <a:gd name="connsiteX16" fmla="*/ 2560166 w 2664912"/>
              <a:gd name="connsiteY16" fmla="*/ 360653 h 1316277"/>
              <a:gd name="connsiteX17" fmla="*/ 2486228 w 2664912"/>
              <a:gd name="connsiteY17" fmla="*/ 446622 h 1316277"/>
              <a:gd name="connsiteX18" fmla="*/ 2428133 w 2664912"/>
              <a:gd name="connsiteY18" fmla="*/ 563104 h 1316277"/>
              <a:gd name="connsiteX19" fmla="*/ 2409942 w 2664912"/>
              <a:gd name="connsiteY19" fmla="*/ 684867 h 1316277"/>
              <a:gd name="connsiteX20" fmla="*/ 2421092 w 2664912"/>
              <a:gd name="connsiteY20" fmla="*/ 923113 h 1316277"/>
              <a:gd name="connsiteX21" fmla="*/ 2408475 w 2664912"/>
              <a:gd name="connsiteY21" fmla="*/ 964483 h 1316277"/>
              <a:gd name="connsiteX22" fmla="*/ 2332190 w 2664912"/>
              <a:gd name="connsiteY22" fmla="*/ 1131725 h 1316277"/>
              <a:gd name="connsiteX23" fmla="*/ 2259718 w 2664912"/>
              <a:gd name="connsiteY23" fmla="*/ 1284589 h 1316277"/>
              <a:gd name="connsiteX24" fmla="*/ 2250623 w 2664912"/>
              <a:gd name="connsiteY24" fmla="*/ 1315983 h 1316277"/>
              <a:gd name="connsiteX25" fmla="*/ 1253629 w 2664912"/>
              <a:gd name="connsiteY25" fmla="*/ 1316277 h 1316277"/>
              <a:gd name="connsiteX26" fmla="*/ 25107 w 2664912"/>
              <a:gd name="connsiteY26" fmla="*/ 1309570 h 1316277"/>
              <a:gd name="connsiteX27" fmla="*/ 0 w 2664912"/>
              <a:gd name="connsiteY27" fmla="*/ 1146 h 1316277"/>
              <a:gd name="connsiteX0" fmla="*/ 0 w 2664912"/>
              <a:gd name="connsiteY0" fmla="*/ 1146 h 1315983"/>
              <a:gd name="connsiteX1" fmla="*/ 1265952 w 2664912"/>
              <a:gd name="connsiteY1" fmla="*/ 47296 h 1315983"/>
              <a:gd name="connsiteX2" fmla="*/ 1317005 w 2664912"/>
              <a:gd name="connsiteY2" fmla="*/ 64313 h 1315983"/>
              <a:gd name="connsiteX3" fmla="*/ 1375979 w 2664912"/>
              <a:gd name="connsiteY3" fmla="*/ 80451 h 1315983"/>
              <a:gd name="connsiteX4" fmla="*/ 1533538 w 2664912"/>
              <a:gd name="connsiteY4" fmla="*/ 82211 h 1315983"/>
              <a:gd name="connsiteX5" fmla="*/ 1853644 w 2664912"/>
              <a:gd name="connsiteY5" fmla="*/ 69301 h 1315983"/>
              <a:gd name="connsiteX6" fmla="*/ 1952816 w 2664912"/>
              <a:gd name="connsiteY6" fmla="*/ 77810 h 1315983"/>
              <a:gd name="connsiteX7" fmla="*/ 2132380 w 2664912"/>
              <a:gd name="connsiteY7" fmla="*/ 69008 h 1315983"/>
              <a:gd name="connsiteX8" fmla="*/ 2376494 w 2664912"/>
              <a:gd name="connsiteY8" fmla="*/ 56392 h 1315983"/>
              <a:gd name="connsiteX9" fmla="*/ 2467450 w 2664912"/>
              <a:gd name="connsiteY9" fmla="*/ 57272 h 1315983"/>
              <a:gd name="connsiteX10" fmla="*/ 2510874 w 2664912"/>
              <a:gd name="connsiteY10" fmla="*/ 71942 h 1315983"/>
              <a:gd name="connsiteX11" fmla="*/ 2552831 w 2664912"/>
              <a:gd name="connsiteY11" fmla="*/ 86612 h 1315983"/>
              <a:gd name="connsiteX12" fmla="*/ 2610045 w 2664912"/>
              <a:gd name="connsiteY12" fmla="*/ 86906 h 1315983"/>
              <a:gd name="connsiteX13" fmla="*/ 2664912 w 2664912"/>
              <a:gd name="connsiteY13" fmla="*/ 142359 h 1315983"/>
              <a:gd name="connsiteX14" fmla="*/ 2663445 w 2664912"/>
              <a:gd name="connsiteY14" fmla="*/ 157030 h 1315983"/>
              <a:gd name="connsiteX15" fmla="*/ 2615913 w 2664912"/>
              <a:gd name="connsiteY15" fmla="*/ 298158 h 1315983"/>
              <a:gd name="connsiteX16" fmla="*/ 2560166 w 2664912"/>
              <a:gd name="connsiteY16" fmla="*/ 360653 h 1315983"/>
              <a:gd name="connsiteX17" fmla="*/ 2486228 w 2664912"/>
              <a:gd name="connsiteY17" fmla="*/ 446622 h 1315983"/>
              <a:gd name="connsiteX18" fmla="*/ 2428133 w 2664912"/>
              <a:gd name="connsiteY18" fmla="*/ 563104 h 1315983"/>
              <a:gd name="connsiteX19" fmla="*/ 2409942 w 2664912"/>
              <a:gd name="connsiteY19" fmla="*/ 684867 h 1315983"/>
              <a:gd name="connsiteX20" fmla="*/ 2421092 w 2664912"/>
              <a:gd name="connsiteY20" fmla="*/ 923113 h 1315983"/>
              <a:gd name="connsiteX21" fmla="*/ 2408475 w 2664912"/>
              <a:gd name="connsiteY21" fmla="*/ 964483 h 1315983"/>
              <a:gd name="connsiteX22" fmla="*/ 2332190 w 2664912"/>
              <a:gd name="connsiteY22" fmla="*/ 1131725 h 1315983"/>
              <a:gd name="connsiteX23" fmla="*/ 2259718 w 2664912"/>
              <a:gd name="connsiteY23" fmla="*/ 1284589 h 1315983"/>
              <a:gd name="connsiteX24" fmla="*/ 2250623 w 2664912"/>
              <a:gd name="connsiteY24" fmla="*/ 1315983 h 1315983"/>
              <a:gd name="connsiteX25" fmla="*/ 25107 w 2664912"/>
              <a:gd name="connsiteY25" fmla="*/ 1309570 h 1315983"/>
              <a:gd name="connsiteX26" fmla="*/ 0 w 2664912"/>
              <a:gd name="connsiteY26" fmla="*/ 1146 h 1315983"/>
              <a:gd name="connsiteX0" fmla="*/ 0 w 2664912"/>
              <a:gd name="connsiteY0" fmla="*/ 1146 h 1315983"/>
              <a:gd name="connsiteX1" fmla="*/ 1265952 w 2664912"/>
              <a:gd name="connsiteY1" fmla="*/ 47296 h 1315983"/>
              <a:gd name="connsiteX2" fmla="*/ 1317005 w 2664912"/>
              <a:gd name="connsiteY2" fmla="*/ 64313 h 1315983"/>
              <a:gd name="connsiteX3" fmla="*/ 1375979 w 2664912"/>
              <a:gd name="connsiteY3" fmla="*/ 80451 h 1315983"/>
              <a:gd name="connsiteX4" fmla="*/ 1533538 w 2664912"/>
              <a:gd name="connsiteY4" fmla="*/ 82211 h 1315983"/>
              <a:gd name="connsiteX5" fmla="*/ 1853644 w 2664912"/>
              <a:gd name="connsiteY5" fmla="*/ 69301 h 1315983"/>
              <a:gd name="connsiteX6" fmla="*/ 1952816 w 2664912"/>
              <a:gd name="connsiteY6" fmla="*/ 77810 h 1315983"/>
              <a:gd name="connsiteX7" fmla="*/ 2132380 w 2664912"/>
              <a:gd name="connsiteY7" fmla="*/ 69008 h 1315983"/>
              <a:gd name="connsiteX8" fmla="*/ 2376494 w 2664912"/>
              <a:gd name="connsiteY8" fmla="*/ 56392 h 1315983"/>
              <a:gd name="connsiteX9" fmla="*/ 2467450 w 2664912"/>
              <a:gd name="connsiteY9" fmla="*/ 57272 h 1315983"/>
              <a:gd name="connsiteX10" fmla="*/ 2510874 w 2664912"/>
              <a:gd name="connsiteY10" fmla="*/ 71942 h 1315983"/>
              <a:gd name="connsiteX11" fmla="*/ 2552831 w 2664912"/>
              <a:gd name="connsiteY11" fmla="*/ 86612 h 1315983"/>
              <a:gd name="connsiteX12" fmla="*/ 2610045 w 2664912"/>
              <a:gd name="connsiteY12" fmla="*/ 86906 h 1315983"/>
              <a:gd name="connsiteX13" fmla="*/ 2664912 w 2664912"/>
              <a:gd name="connsiteY13" fmla="*/ 142359 h 1315983"/>
              <a:gd name="connsiteX14" fmla="*/ 2663445 w 2664912"/>
              <a:gd name="connsiteY14" fmla="*/ 157030 h 1315983"/>
              <a:gd name="connsiteX15" fmla="*/ 2615913 w 2664912"/>
              <a:gd name="connsiteY15" fmla="*/ 298158 h 1315983"/>
              <a:gd name="connsiteX16" fmla="*/ 2560166 w 2664912"/>
              <a:gd name="connsiteY16" fmla="*/ 360653 h 1315983"/>
              <a:gd name="connsiteX17" fmla="*/ 2486228 w 2664912"/>
              <a:gd name="connsiteY17" fmla="*/ 446622 h 1315983"/>
              <a:gd name="connsiteX18" fmla="*/ 2428133 w 2664912"/>
              <a:gd name="connsiteY18" fmla="*/ 563104 h 1315983"/>
              <a:gd name="connsiteX19" fmla="*/ 2409942 w 2664912"/>
              <a:gd name="connsiteY19" fmla="*/ 684867 h 1315983"/>
              <a:gd name="connsiteX20" fmla="*/ 2421092 w 2664912"/>
              <a:gd name="connsiteY20" fmla="*/ 923113 h 1315983"/>
              <a:gd name="connsiteX21" fmla="*/ 2408475 w 2664912"/>
              <a:gd name="connsiteY21" fmla="*/ 964483 h 1315983"/>
              <a:gd name="connsiteX22" fmla="*/ 2332190 w 2664912"/>
              <a:gd name="connsiteY22" fmla="*/ 1131725 h 1315983"/>
              <a:gd name="connsiteX23" fmla="*/ 2259718 w 2664912"/>
              <a:gd name="connsiteY23" fmla="*/ 1284589 h 1315983"/>
              <a:gd name="connsiteX24" fmla="*/ 2250623 w 2664912"/>
              <a:gd name="connsiteY24" fmla="*/ 1315983 h 1315983"/>
              <a:gd name="connsiteX25" fmla="*/ 25107 w 2664912"/>
              <a:gd name="connsiteY25" fmla="*/ 1309570 h 1315983"/>
              <a:gd name="connsiteX26" fmla="*/ 0 w 2664912"/>
              <a:gd name="connsiteY26" fmla="*/ 1146 h 1315983"/>
              <a:gd name="connsiteX0" fmla="*/ 0 w 2664912"/>
              <a:gd name="connsiteY0" fmla="*/ 1146 h 1315983"/>
              <a:gd name="connsiteX1" fmla="*/ 1265952 w 2664912"/>
              <a:gd name="connsiteY1" fmla="*/ 47296 h 1315983"/>
              <a:gd name="connsiteX2" fmla="*/ 1317005 w 2664912"/>
              <a:gd name="connsiteY2" fmla="*/ 64313 h 1315983"/>
              <a:gd name="connsiteX3" fmla="*/ 1375979 w 2664912"/>
              <a:gd name="connsiteY3" fmla="*/ 80451 h 1315983"/>
              <a:gd name="connsiteX4" fmla="*/ 1533538 w 2664912"/>
              <a:gd name="connsiteY4" fmla="*/ 82211 h 1315983"/>
              <a:gd name="connsiteX5" fmla="*/ 1853644 w 2664912"/>
              <a:gd name="connsiteY5" fmla="*/ 69301 h 1315983"/>
              <a:gd name="connsiteX6" fmla="*/ 1952816 w 2664912"/>
              <a:gd name="connsiteY6" fmla="*/ 77810 h 1315983"/>
              <a:gd name="connsiteX7" fmla="*/ 2132380 w 2664912"/>
              <a:gd name="connsiteY7" fmla="*/ 69008 h 1315983"/>
              <a:gd name="connsiteX8" fmla="*/ 2376494 w 2664912"/>
              <a:gd name="connsiteY8" fmla="*/ 56392 h 1315983"/>
              <a:gd name="connsiteX9" fmla="*/ 2467450 w 2664912"/>
              <a:gd name="connsiteY9" fmla="*/ 57272 h 1315983"/>
              <a:gd name="connsiteX10" fmla="*/ 2510874 w 2664912"/>
              <a:gd name="connsiteY10" fmla="*/ 71942 h 1315983"/>
              <a:gd name="connsiteX11" fmla="*/ 2552831 w 2664912"/>
              <a:gd name="connsiteY11" fmla="*/ 86612 h 1315983"/>
              <a:gd name="connsiteX12" fmla="*/ 2610045 w 2664912"/>
              <a:gd name="connsiteY12" fmla="*/ 86906 h 1315983"/>
              <a:gd name="connsiteX13" fmla="*/ 2664912 w 2664912"/>
              <a:gd name="connsiteY13" fmla="*/ 142359 h 1315983"/>
              <a:gd name="connsiteX14" fmla="*/ 2663445 w 2664912"/>
              <a:gd name="connsiteY14" fmla="*/ 157030 h 1315983"/>
              <a:gd name="connsiteX15" fmla="*/ 2615913 w 2664912"/>
              <a:gd name="connsiteY15" fmla="*/ 298158 h 1315983"/>
              <a:gd name="connsiteX16" fmla="*/ 2560166 w 2664912"/>
              <a:gd name="connsiteY16" fmla="*/ 360653 h 1315983"/>
              <a:gd name="connsiteX17" fmla="*/ 2486228 w 2664912"/>
              <a:gd name="connsiteY17" fmla="*/ 446622 h 1315983"/>
              <a:gd name="connsiteX18" fmla="*/ 2428133 w 2664912"/>
              <a:gd name="connsiteY18" fmla="*/ 563104 h 1315983"/>
              <a:gd name="connsiteX19" fmla="*/ 2409942 w 2664912"/>
              <a:gd name="connsiteY19" fmla="*/ 684867 h 1315983"/>
              <a:gd name="connsiteX20" fmla="*/ 2421092 w 2664912"/>
              <a:gd name="connsiteY20" fmla="*/ 923113 h 1315983"/>
              <a:gd name="connsiteX21" fmla="*/ 2408475 w 2664912"/>
              <a:gd name="connsiteY21" fmla="*/ 964483 h 1315983"/>
              <a:gd name="connsiteX22" fmla="*/ 2332190 w 2664912"/>
              <a:gd name="connsiteY22" fmla="*/ 1131725 h 1315983"/>
              <a:gd name="connsiteX23" fmla="*/ 2259718 w 2664912"/>
              <a:gd name="connsiteY23" fmla="*/ 1284589 h 1315983"/>
              <a:gd name="connsiteX24" fmla="*/ 2250623 w 2664912"/>
              <a:gd name="connsiteY24" fmla="*/ 1315983 h 1315983"/>
              <a:gd name="connsiteX25" fmla="*/ 12700 w 2664912"/>
              <a:gd name="connsiteY25" fmla="*/ 1315774 h 1315983"/>
              <a:gd name="connsiteX26" fmla="*/ 0 w 2664912"/>
              <a:gd name="connsiteY26" fmla="*/ 1146 h 1315983"/>
              <a:gd name="connsiteX0" fmla="*/ 0 w 2664912"/>
              <a:gd name="connsiteY0" fmla="*/ 1305 h 1316142"/>
              <a:gd name="connsiteX1" fmla="*/ 447077 w 2664912"/>
              <a:gd name="connsiteY1" fmla="*/ 41251 h 1316142"/>
              <a:gd name="connsiteX2" fmla="*/ 1317005 w 2664912"/>
              <a:gd name="connsiteY2" fmla="*/ 64472 h 1316142"/>
              <a:gd name="connsiteX3" fmla="*/ 1375979 w 2664912"/>
              <a:gd name="connsiteY3" fmla="*/ 80610 h 1316142"/>
              <a:gd name="connsiteX4" fmla="*/ 1533538 w 2664912"/>
              <a:gd name="connsiteY4" fmla="*/ 82370 h 1316142"/>
              <a:gd name="connsiteX5" fmla="*/ 1853644 w 2664912"/>
              <a:gd name="connsiteY5" fmla="*/ 69460 h 1316142"/>
              <a:gd name="connsiteX6" fmla="*/ 1952816 w 2664912"/>
              <a:gd name="connsiteY6" fmla="*/ 77969 h 1316142"/>
              <a:gd name="connsiteX7" fmla="*/ 2132380 w 2664912"/>
              <a:gd name="connsiteY7" fmla="*/ 69167 h 1316142"/>
              <a:gd name="connsiteX8" fmla="*/ 2376494 w 2664912"/>
              <a:gd name="connsiteY8" fmla="*/ 56551 h 1316142"/>
              <a:gd name="connsiteX9" fmla="*/ 2467450 w 2664912"/>
              <a:gd name="connsiteY9" fmla="*/ 57431 h 1316142"/>
              <a:gd name="connsiteX10" fmla="*/ 2510874 w 2664912"/>
              <a:gd name="connsiteY10" fmla="*/ 72101 h 1316142"/>
              <a:gd name="connsiteX11" fmla="*/ 2552831 w 2664912"/>
              <a:gd name="connsiteY11" fmla="*/ 86771 h 1316142"/>
              <a:gd name="connsiteX12" fmla="*/ 2610045 w 2664912"/>
              <a:gd name="connsiteY12" fmla="*/ 87065 h 1316142"/>
              <a:gd name="connsiteX13" fmla="*/ 2664912 w 2664912"/>
              <a:gd name="connsiteY13" fmla="*/ 142518 h 1316142"/>
              <a:gd name="connsiteX14" fmla="*/ 2663445 w 2664912"/>
              <a:gd name="connsiteY14" fmla="*/ 157189 h 1316142"/>
              <a:gd name="connsiteX15" fmla="*/ 2615913 w 2664912"/>
              <a:gd name="connsiteY15" fmla="*/ 298317 h 1316142"/>
              <a:gd name="connsiteX16" fmla="*/ 2560166 w 2664912"/>
              <a:gd name="connsiteY16" fmla="*/ 360812 h 1316142"/>
              <a:gd name="connsiteX17" fmla="*/ 2486228 w 2664912"/>
              <a:gd name="connsiteY17" fmla="*/ 446781 h 1316142"/>
              <a:gd name="connsiteX18" fmla="*/ 2428133 w 2664912"/>
              <a:gd name="connsiteY18" fmla="*/ 563263 h 1316142"/>
              <a:gd name="connsiteX19" fmla="*/ 2409942 w 2664912"/>
              <a:gd name="connsiteY19" fmla="*/ 685026 h 1316142"/>
              <a:gd name="connsiteX20" fmla="*/ 2421092 w 2664912"/>
              <a:gd name="connsiteY20" fmla="*/ 923272 h 1316142"/>
              <a:gd name="connsiteX21" fmla="*/ 2408475 w 2664912"/>
              <a:gd name="connsiteY21" fmla="*/ 964642 h 1316142"/>
              <a:gd name="connsiteX22" fmla="*/ 2332190 w 2664912"/>
              <a:gd name="connsiteY22" fmla="*/ 1131884 h 1316142"/>
              <a:gd name="connsiteX23" fmla="*/ 2259718 w 2664912"/>
              <a:gd name="connsiteY23" fmla="*/ 1284748 h 1316142"/>
              <a:gd name="connsiteX24" fmla="*/ 2250623 w 2664912"/>
              <a:gd name="connsiteY24" fmla="*/ 1316142 h 1316142"/>
              <a:gd name="connsiteX25" fmla="*/ 12700 w 2664912"/>
              <a:gd name="connsiteY25" fmla="*/ 1315933 h 1316142"/>
              <a:gd name="connsiteX26" fmla="*/ 0 w 2664912"/>
              <a:gd name="connsiteY26" fmla="*/ 1305 h 1316142"/>
              <a:gd name="connsiteX0" fmla="*/ 0 w 2664912"/>
              <a:gd name="connsiteY0" fmla="*/ 1305 h 1316142"/>
              <a:gd name="connsiteX1" fmla="*/ 447077 w 2664912"/>
              <a:gd name="connsiteY1" fmla="*/ 41251 h 1316142"/>
              <a:gd name="connsiteX2" fmla="*/ 1317005 w 2664912"/>
              <a:gd name="connsiteY2" fmla="*/ 64472 h 1316142"/>
              <a:gd name="connsiteX3" fmla="*/ 1034781 w 2664912"/>
              <a:gd name="connsiteY3" fmla="*/ 43388 h 1316142"/>
              <a:gd name="connsiteX4" fmla="*/ 1533538 w 2664912"/>
              <a:gd name="connsiteY4" fmla="*/ 82370 h 1316142"/>
              <a:gd name="connsiteX5" fmla="*/ 1853644 w 2664912"/>
              <a:gd name="connsiteY5" fmla="*/ 69460 h 1316142"/>
              <a:gd name="connsiteX6" fmla="*/ 1952816 w 2664912"/>
              <a:gd name="connsiteY6" fmla="*/ 77969 h 1316142"/>
              <a:gd name="connsiteX7" fmla="*/ 2132380 w 2664912"/>
              <a:gd name="connsiteY7" fmla="*/ 69167 h 1316142"/>
              <a:gd name="connsiteX8" fmla="*/ 2376494 w 2664912"/>
              <a:gd name="connsiteY8" fmla="*/ 56551 h 1316142"/>
              <a:gd name="connsiteX9" fmla="*/ 2467450 w 2664912"/>
              <a:gd name="connsiteY9" fmla="*/ 57431 h 1316142"/>
              <a:gd name="connsiteX10" fmla="*/ 2510874 w 2664912"/>
              <a:gd name="connsiteY10" fmla="*/ 72101 h 1316142"/>
              <a:gd name="connsiteX11" fmla="*/ 2552831 w 2664912"/>
              <a:gd name="connsiteY11" fmla="*/ 86771 h 1316142"/>
              <a:gd name="connsiteX12" fmla="*/ 2610045 w 2664912"/>
              <a:gd name="connsiteY12" fmla="*/ 87065 h 1316142"/>
              <a:gd name="connsiteX13" fmla="*/ 2664912 w 2664912"/>
              <a:gd name="connsiteY13" fmla="*/ 142518 h 1316142"/>
              <a:gd name="connsiteX14" fmla="*/ 2663445 w 2664912"/>
              <a:gd name="connsiteY14" fmla="*/ 157189 h 1316142"/>
              <a:gd name="connsiteX15" fmla="*/ 2615913 w 2664912"/>
              <a:gd name="connsiteY15" fmla="*/ 298317 h 1316142"/>
              <a:gd name="connsiteX16" fmla="*/ 2560166 w 2664912"/>
              <a:gd name="connsiteY16" fmla="*/ 360812 h 1316142"/>
              <a:gd name="connsiteX17" fmla="*/ 2486228 w 2664912"/>
              <a:gd name="connsiteY17" fmla="*/ 446781 h 1316142"/>
              <a:gd name="connsiteX18" fmla="*/ 2428133 w 2664912"/>
              <a:gd name="connsiteY18" fmla="*/ 563263 h 1316142"/>
              <a:gd name="connsiteX19" fmla="*/ 2409942 w 2664912"/>
              <a:gd name="connsiteY19" fmla="*/ 685026 h 1316142"/>
              <a:gd name="connsiteX20" fmla="*/ 2421092 w 2664912"/>
              <a:gd name="connsiteY20" fmla="*/ 923272 h 1316142"/>
              <a:gd name="connsiteX21" fmla="*/ 2408475 w 2664912"/>
              <a:gd name="connsiteY21" fmla="*/ 964642 h 1316142"/>
              <a:gd name="connsiteX22" fmla="*/ 2332190 w 2664912"/>
              <a:gd name="connsiteY22" fmla="*/ 1131884 h 1316142"/>
              <a:gd name="connsiteX23" fmla="*/ 2259718 w 2664912"/>
              <a:gd name="connsiteY23" fmla="*/ 1284748 h 1316142"/>
              <a:gd name="connsiteX24" fmla="*/ 2250623 w 2664912"/>
              <a:gd name="connsiteY24" fmla="*/ 1316142 h 1316142"/>
              <a:gd name="connsiteX25" fmla="*/ 12700 w 2664912"/>
              <a:gd name="connsiteY25" fmla="*/ 1315933 h 1316142"/>
              <a:gd name="connsiteX26" fmla="*/ 0 w 2664912"/>
              <a:gd name="connsiteY26" fmla="*/ 1305 h 1316142"/>
              <a:gd name="connsiteX0" fmla="*/ 0 w 2664912"/>
              <a:gd name="connsiteY0" fmla="*/ 1199 h 1316036"/>
              <a:gd name="connsiteX1" fmla="*/ 447077 w 2664912"/>
              <a:gd name="connsiteY1" fmla="*/ 41145 h 1316036"/>
              <a:gd name="connsiteX2" fmla="*/ 839328 w 2664912"/>
              <a:gd name="connsiteY2" fmla="*/ 39552 h 1316036"/>
              <a:gd name="connsiteX3" fmla="*/ 1034781 w 2664912"/>
              <a:gd name="connsiteY3" fmla="*/ 43282 h 1316036"/>
              <a:gd name="connsiteX4" fmla="*/ 1533538 w 2664912"/>
              <a:gd name="connsiteY4" fmla="*/ 82264 h 1316036"/>
              <a:gd name="connsiteX5" fmla="*/ 1853644 w 2664912"/>
              <a:gd name="connsiteY5" fmla="*/ 69354 h 1316036"/>
              <a:gd name="connsiteX6" fmla="*/ 1952816 w 2664912"/>
              <a:gd name="connsiteY6" fmla="*/ 77863 h 1316036"/>
              <a:gd name="connsiteX7" fmla="*/ 2132380 w 2664912"/>
              <a:gd name="connsiteY7" fmla="*/ 69061 h 1316036"/>
              <a:gd name="connsiteX8" fmla="*/ 2376494 w 2664912"/>
              <a:gd name="connsiteY8" fmla="*/ 56445 h 1316036"/>
              <a:gd name="connsiteX9" fmla="*/ 2467450 w 2664912"/>
              <a:gd name="connsiteY9" fmla="*/ 57325 h 1316036"/>
              <a:gd name="connsiteX10" fmla="*/ 2510874 w 2664912"/>
              <a:gd name="connsiteY10" fmla="*/ 71995 h 1316036"/>
              <a:gd name="connsiteX11" fmla="*/ 2552831 w 2664912"/>
              <a:gd name="connsiteY11" fmla="*/ 86665 h 1316036"/>
              <a:gd name="connsiteX12" fmla="*/ 2610045 w 2664912"/>
              <a:gd name="connsiteY12" fmla="*/ 86959 h 1316036"/>
              <a:gd name="connsiteX13" fmla="*/ 2664912 w 2664912"/>
              <a:gd name="connsiteY13" fmla="*/ 142412 h 1316036"/>
              <a:gd name="connsiteX14" fmla="*/ 2663445 w 2664912"/>
              <a:gd name="connsiteY14" fmla="*/ 157083 h 1316036"/>
              <a:gd name="connsiteX15" fmla="*/ 2615913 w 2664912"/>
              <a:gd name="connsiteY15" fmla="*/ 298211 h 1316036"/>
              <a:gd name="connsiteX16" fmla="*/ 2560166 w 2664912"/>
              <a:gd name="connsiteY16" fmla="*/ 360706 h 1316036"/>
              <a:gd name="connsiteX17" fmla="*/ 2486228 w 2664912"/>
              <a:gd name="connsiteY17" fmla="*/ 446675 h 1316036"/>
              <a:gd name="connsiteX18" fmla="*/ 2428133 w 2664912"/>
              <a:gd name="connsiteY18" fmla="*/ 563157 h 1316036"/>
              <a:gd name="connsiteX19" fmla="*/ 2409942 w 2664912"/>
              <a:gd name="connsiteY19" fmla="*/ 684920 h 1316036"/>
              <a:gd name="connsiteX20" fmla="*/ 2421092 w 2664912"/>
              <a:gd name="connsiteY20" fmla="*/ 923166 h 1316036"/>
              <a:gd name="connsiteX21" fmla="*/ 2408475 w 2664912"/>
              <a:gd name="connsiteY21" fmla="*/ 964536 h 1316036"/>
              <a:gd name="connsiteX22" fmla="*/ 2332190 w 2664912"/>
              <a:gd name="connsiteY22" fmla="*/ 1131778 h 1316036"/>
              <a:gd name="connsiteX23" fmla="*/ 2259718 w 2664912"/>
              <a:gd name="connsiteY23" fmla="*/ 1284642 h 1316036"/>
              <a:gd name="connsiteX24" fmla="*/ 2250623 w 2664912"/>
              <a:gd name="connsiteY24" fmla="*/ 1316036 h 1316036"/>
              <a:gd name="connsiteX25" fmla="*/ 12700 w 2664912"/>
              <a:gd name="connsiteY25" fmla="*/ 1315827 h 1316036"/>
              <a:gd name="connsiteX26" fmla="*/ 0 w 2664912"/>
              <a:gd name="connsiteY26" fmla="*/ 1199 h 1316036"/>
              <a:gd name="connsiteX0" fmla="*/ 0 w 2664912"/>
              <a:gd name="connsiteY0" fmla="*/ 1199 h 1316036"/>
              <a:gd name="connsiteX1" fmla="*/ 447077 w 2664912"/>
              <a:gd name="connsiteY1" fmla="*/ 41145 h 1316036"/>
              <a:gd name="connsiteX2" fmla="*/ 839328 w 2664912"/>
              <a:gd name="connsiteY2" fmla="*/ 39552 h 1316036"/>
              <a:gd name="connsiteX3" fmla="*/ 1177464 w 2664912"/>
              <a:gd name="connsiteY3" fmla="*/ 43282 h 1316036"/>
              <a:gd name="connsiteX4" fmla="*/ 1533538 w 2664912"/>
              <a:gd name="connsiteY4" fmla="*/ 82264 h 1316036"/>
              <a:gd name="connsiteX5" fmla="*/ 1853644 w 2664912"/>
              <a:gd name="connsiteY5" fmla="*/ 69354 h 1316036"/>
              <a:gd name="connsiteX6" fmla="*/ 1952816 w 2664912"/>
              <a:gd name="connsiteY6" fmla="*/ 77863 h 1316036"/>
              <a:gd name="connsiteX7" fmla="*/ 2132380 w 2664912"/>
              <a:gd name="connsiteY7" fmla="*/ 69061 h 1316036"/>
              <a:gd name="connsiteX8" fmla="*/ 2376494 w 2664912"/>
              <a:gd name="connsiteY8" fmla="*/ 56445 h 1316036"/>
              <a:gd name="connsiteX9" fmla="*/ 2467450 w 2664912"/>
              <a:gd name="connsiteY9" fmla="*/ 57325 h 1316036"/>
              <a:gd name="connsiteX10" fmla="*/ 2510874 w 2664912"/>
              <a:gd name="connsiteY10" fmla="*/ 71995 h 1316036"/>
              <a:gd name="connsiteX11" fmla="*/ 2552831 w 2664912"/>
              <a:gd name="connsiteY11" fmla="*/ 86665 h 1316036"/>
              <a:gd name="connsiteX12" fmla="*/ 2610045 w 2664912"/>
              <a:gd name="connsiteY12" fmla="*/ 86959 h 1316036"/>
              <a:gd name="connsiteX13" fmla="*/ 2664912 w 2664912"/>
              <a:gd name="connsiteY13" fmla="*/ 142412 h 1316036"/>
              <a:gd name="connsiteX14" fmla="*/ 2663445 w 2664912"/>
              <a:gd name="connsiteY14" fmla="*/ 157083 h 1316036"/>
              <a:gd name="connsiteX15" fmla="*/ 2615913 w 2664912"/>
              <a:gd name="connsiteY15" fmla="*/ 298211 h 1316036"/>
              <a:gd name="connsiteX16" fmla="*/ 2560166 w 2664912"/>
              <a:gd name="connsiteY16" fmla="*/ 360706 h 1316036"/>
              <a:gd name="connsiteX17" fmla="*/ 2486228 w 2664912"/>
              <a:gd name="connsiteY17" fmla="*/ 446675 h 1316036"/>
              <a:gd name="connsiteX18" fmla="*/ 2428133 w 2664912"/>
              <a:gd name="connsiteY18" fmla="*/ 563157 h 1316036"/>
              <a:gd name="connsiteX19" fmla="*/ 2409942 w 2664912"/>
              <a:gd name="connsiteY19" fmla="*/ 684920 h 1316036"/>
              <a:gd name="connsiteX20" fmla="*/ 2421092 w 2664912"/>
              <a:gd name="connsiteY20" fmla="*/ 923166 h 1316036"/>
              <a:gd name="connsiteX21" fmla="*/ 2408475 w 2664912"/>
              <a:gd name="connsiteY21" fmla="*/ 964536 h 1316036"/>
              <a:gd name="connsiteX22" fmla="*/ 2332190 w 2664912"/>
              <a:gd name="connsiteY22" fmla="*/ 1131778 h 1316036"/>
              <a:gd name="connsiteX23" fmla="*/ 2259718 w 2664912"/>
              <a:gd name="connsiteY23" fmla="*/ 1284642 h 1316036"/>
              <a:gd name="connsiteX24" fmla="*/ 2250623 w 2664912"/>
              <a:gd name="connsiteY24" fmla="*/ 1316036 h 1316036"/>
              <a:gd name="connsiteX25" fmla="*/ 12700 w 2664912"/>
              <a:gd name="connsiteY25" fmla="*/ 1315827 h 1316036"/>
              <a:gd name="connsiteX26" fmla="*/ 0 w 2664912"/>
              <a:gd name="connsiteY26" fmla="*/ 1199 h 131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64912" h="1316036">
                <a:moveTo>
                  <a:pt x="0" y="1199"/>
                </a:moveTo>
                <a:cubicBezTo>
                  <a:pt x="6162" y="-7603"/>
                  <a:pt x="307189" y="34753"/>
                  <a:pt x="447077" y="41145"/>
                </a:cubicBezTo>
                <a:cubicBezTo>
                  <a:pt x="586965" y="47537"/>
                  <a:pt x="717597" y="39196"/>
                  <a:pt x="839328" y="39552"/>
                </a:cubicBezTo>
                <a:lnTo>
                  <a:pt x="1177464" y="43282"/>
                </a:lnTo>
                <a:cubicBezTo>
                  <a:pt x="1293166" y="50401"/>
                  <a:pt x="1420841" y="77919"/>
                  <a:pt x="1533538" y="82264"/>
                </a:cubicBezTo>
                <a:cubicBezTo>
                  <a:pt x="1646235" y="86609"/>
                  <a:pt x="1746551" y="59379"/>
                  <a:pt x="1853644" y="69354"/>
                </a:cubicBezTo>
                <a:lnTo>
                  <a:pt x="1952816" y="77863"/>
                </a:lnTo>
                <a:cubicBezTo>
                  <a:pt x="2012964" y="82851"/>
                  <a:pt x="2072819" y="78156"/>
                  <a:pt x="2132380" y="69061"/>
                </a:cubicBezTo>
                <a:cubicBezTo>
                  <a:pt x="2213360" y="56738"/>
                  <a:pt x="2294927" y="56738"/>
                  <a:pt x="2376494" y="56445"/>
                </a:cubicBezTo>
                <a:lnTo>
                  <a:pt x="2467450" y="57325"/>
                </a:lnTo>
                <a:cubicBezTo>
                  <a:pt x="2483587" y="57325"/>
                  <a:pt x="2498257" y="61139"/>
                  <a:pt x="2510874" y="71995"/>
                </a:cubicBezTo>
                <a:cubicBezTo>
                  <a:pt x="2522903" y="82558"/>
                  <a:pt x="2537280" y="86372"/>
                  <a:pt x="2552831" y="86665"/>
                </a:cubicBezTo>
                <a:lnTo>
                  <a:pt x="2610045" y="86959"/>
                </a:lnTo>
                <a:cubicBezTo>
                  <a:pt x="2638212" y="87252"/>
                  <a:pt x="2664619" y="113952"/>
                  <a:pt x="2664912" y="142412"/>
                </a:cubicBezTo>
                <a:cubicBezTo>
                  <a:pt x="2664912" y="147400"/>
                  <a:pt x="2664912" y="152388"/>
                  <a:pt x="2663445" y="157083"/>
                </a:cubicBezTo>
                <a:cubicBezTo>
                  <a:pt x="2646721" y="204028"/>
                  <a:pt x="2636745" y="253027"/>
                  <a:pt x="2615913" y="298211"/>
                </a:cubicBezTo>
                <a:cubicBezTo>
                  <a:pt x="2603884" y="324618"/>
                  <a:pt x="2584812" y="346036"/>
                  <a:pt x="2560166" y="360706"/>
                </a:cubicBezTo>
                <a:cubicBezTo>
                  <a:pt x="2525544" y="381245"/>
                  <a:pt x="2502952" y="410585"/>
                  <a:pt x="2486228" y="446675"/>
                </a:cubicBezTo>
                <a:cubicBezTo>
                  <a:pt x="2468037" y="485991"/>
                  <a:pt x="2448672" y="525014"/>
                  <a:pt x="2428133" y="563157"/>
                </a:cubicBezTo>
                <a:cubicBezTo>
                  <a:pt x="2406715" y="602473"/>
                  <a:pt x="2404954" y="642083"/>
                  <a:pt x="2409942" y="684920"/>
                </a:cubicBezTo>
                <a:cubicBezTo>
                  <a:pt x="2419038" y="764140"/>
                  <a:pt x="2424319" y="843359"/>
                  <a:pt x="2421092" y="923166"/>
                </a:cubicBezTo>
                <a:cubicBezTo>
                  <a:pt x="2420505" y="938130"/>
                  <a:pt x="2416690" y="952800"/>
                  <a:pt x="2408475" y="964536"/>
                </a:cubicBezTo>
                <a:cubicBezTo>
                  <a:pt x="2372093" y="1015295"/>
                  <a:pt x="2354488" y="1074563"/>
                  <a:pt x="2332190" y="1131778"/>
                </a:cubicBezTo>
                <a:cubicBezTo>
                  <a:pt x="2311651" y="1184297"/>
                  <a:pt x="2293753" y="1238284"/>
                  <a:pt x="2259718" y="1284642"/>
                </a:cubicBezTo>
                <a:cubicBezTo>
                  <a:pt x="2252970" y="1293738"/>
                  <a:pt x="2247982" y="1304007"/>
                  <a:pt x="2250623" y="1316036"/>
                </a:cubicBezTo>
                <a:lnTo>
                  <a:pt x="12700" y="1315827"/>
                </a:lnTo>
                <a:cubicBezTo>
                  <a:pt x="12407" y="900364"/>
                  <a:pt x="0" y="416662"/>
                  <a:pt x="0" y="1199"/>
                </a:cubicBezTo>
                <a:close/>
              </a:path>
            </a:pathLst>
          </a:custGeom>
          <a:solidFill>
            <a:srgbClr val="9CCCD2">
              <a:lumMod val="50000"/>
            </a:srgbClr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Freeform: Shape 72">
            <a:extLst>
              <a:ext uri="{FF2B5EF4-FFF2-40B4-BE49-F238E27FC236}">
                <a16:creationId xmlns:a16="http://schemas.microsoft.com/office/drawing/2014/main" id="{B5DA131F-95F0-A01B-E940-0602CFA854F3}"/>
              </a:ext>
            </a:extLst>
          </p:cNvPr>
          <p:cNvSpPr/>
          <p:nvPr/>
        </p:nvSpPr>
        <p:spPr>
          <a:xfrm>
            <a:off x="4661698" y="1497618"/>
            <a:ext cx="2398777" cy="2863379"/>
          </a:xfrm>
          <a:custGeom>
            <a:avLst/>
            <a:gdLst>
              <a:gd name="connsiteX0" fmla="*/ 199887 w 1480944"/>
              <a:gd name="connsiteY0" fmla="*/ 264103 h 1767778"/>
              <a:gd name="connsiteX1" fmla="*/ 181403 w 1480944"/>
              <a:gd name="connsiteY1" fmla="*/ 236523 h 1767778"/>
              <a:gd name="connsiteX2" fmla="*/ 184923 w 1480944"/>
              <a:gd name="connsiteY2" fmla="*/ 220972 h 1767778"/>
              <a:gd name="connsiteX3" fmla="*/ 241844 w 1480944"/>
              <a:gd name="connsiteY3" fmla="*/ 238870 h 1767778"/>
              <a:gd name="connsiteX4" fmla="*/ 233922 w 1480944"/>
              <a:gd name="connsiteY4" fmla="*/ 217451 h 1767778"/>
              <a:gd name="connsiteX5" fmla="*/ 232749 w 1480944"/>
              <a:gd name="connsiteY5" fmla="*/ 204248 h 1767778"/>
              <a:gd name="connsiteX6" fmla="*/ 247125 w 1480944"/>
              <a:gd name="connsiteY6" fmla="*/ 206595 h 1767778"/>
              <a:gd name="connsiteX7" fmla="*/ 282041 w 1480944"/>
              <a:gd name="connsiteY7" fmla="*/ 241804 h 1767778"/>
              <a:gd name="connsiteX8" fmla="*/ 319890 w 1480944"/>
              <a:gd name="connsiteY8" fmla="*/ 289923 h 1767778"/>
              <a:gd name="connsiteX9" fmla="*/ 325465 w 1480944"/>
              <a:gd name="connsiteY9" fmla="*/ 264396 h 1767778"/>
              <a:gd name="connsiteX10" fmla="*/ 341015 w 1480944"/>
              <a:gd name="connsiteY10" fmla="*/ 252367 h 1767778"/>
              <a:gd name="connsiteX11" fmla="*/ 348644 w 1480944"/>
              <a:gd name="connsiteY11" fmla="*/ 267330 h 1767778"/>
              <a:gd name="connsiteX12" fmla="*/ 347177 w 1480944"/>
              <a:gd name="connsiteY12" fmla="*/ 320144 h 1767778"/>
              <a:gd name="connsiteX13" fmla="*/ 370063 w 1480944"/>
              <a:gd name="connsiteY13" fmla="*/ 345670 h 1767778"/>
              <a:gd name="connsiteX14" fmla="*/ 520580 w 1480944"/>
              <a:gd name="connsiteY14" fmla="*/ 356819 h 1767778"/>
              <a:gd name="connsiteX15" fmla="*/ 547280 w 1480944"/>
              <a:gd name="connsiteY15" fmla="*/ 363861 h 1767778"/>
              <a:gd name="connsiteX16" fmla="*/ 644104 w 1480944"/>
              <a:gd name="connsiteY16" fmla="*/ 388507 h 1767778"/>
              <a:gd name="connsiteX17" fmla="*/ 650852 w 1480944"/>
              <a:gd name="connsiteY17" fmla="*/ 386747 h 1767778"/>
              <a:gd name="connsiteX18" fmla="*/ 682540 w 1480944"/>
              <a:gd name="connsiteY18" fmla="*/ 375010 h 1767778"/>
              <a:gd name="connsiteX19" fmla="*/ 797849 w 1480944"/>
              <a:gd name="connsiteY19" fmla="*/ 379118 h 1767778"/>
              <a:gd name="connsiteX20" fmla="*/ 813693 w 1480944"/>
              <a:gd name="connsiteY20" fmla="*/ 375304 h 1767778"/>
              <a:gd name="connsiteX21" fmla="*/ 813399 w 1480944"/>
              <a:gd name="connsiteY21" fmla="*/ 350071 h 1767778"/>
              <a:gd name="connsiteX22" fmla="*/ 803130 w 1480944"/>
              <a:gd name="connsiteY22" fmla="*/ 318090 h 1767778"/>
              <a:gd name="connsiteX23" fmla="*/ 796675 w 1480944"/>
              <a:gd name="connsiteY23" fmla="*/ 312222 h 1767778"/>
              <a:gd name="connsiteX24" fmla="*/ 791100 w 1480944"/>
              <a:gd name="connsiteY24" fmla="*/ 306647 h 1767778"/>
              <a:gd name="connsiteX25" fmla="*/ 816920 w 1480944"/>
              <a:gd name="connsiteY25" fmla="*/ 178722 h 1767778"/>
              <a:gd name="connsiteX26" fmla="*/ 910810 w 1480944"/>
              <a:gd name="connsiteY26" fmla="*/ 154076 h 1767778"/>
              <a:gd name="connsiteX27" fmla="*/ 1001766 w 1480944"/>
              <a:gd name="connsiteY27" fmla="*/ 176375 h 1767778"/>
              <a:gd name="connsiteX28" fmla="*/ 1011155 w 1480944"/>
              <a:gd name="connsiteY28" fmla="*/ 181656 h 1767778"/>
              <a:gd name="connsiteX29" fmla="*/ 1000886 w 1480944"/>
              <a:gd name="connsiteY29" fmla="*/ 187817 h 1767778"/>
              <a:gd name="connsiteX30" fmla="*/ 997952 w 1480944"/>
              <a:gd name="connsiteY30" fmla="*/ 188404 h 1767778"/>
              <a:gd name="connsiteX31" fmla="*/ 980641 w 1480944"/>
              <a:gd name="connsiteY31" fmla="*/ 192219 h 1767778"/>
              <a:gd name="connsiteX32" fmla="*/ 994724 w 1480944"/>
              <a:gd name="connsiteY32" fmla="*/ 206595 h 1767778"/>
              <a:gd name="connsiteX33" fmla="*/ 1017903 w 1480944"/>
              <a:gd name="connsiteY33" fmla="*/ 242391 h 1767778"/>
              <a:gd name="connsiteX34" fmla="*/ 1016730 w 1480944"/>
              <a:gd name="connsiteY34" fmla="*/ 252073 h 1767778"/>
              <a:gd name="connsiteX35" fmla="*/ 1006754 w 1480944"/>
              <a:gd name="connsiteY35" fmla="*/ 248552 h 1767778"/>
              <a:gd name="connsiteX36" fmla="*/ 997658 w 1480944"/>
              <a:gd name="connsiteY36" fmla="*/ 243271 h 1767778"/>
              <a:gd name="connsiteX37" fmla="*/ 993844 w 1480944"/>
              <a:gd name="connsiteY37" fmla="*/ 269971 h 1767778"/>
              <a:gd name="connsiteX38" fmla="*/ 984748 w 1480944"/>
              <a:gd name="connsiteY38" fmla="*/ 311635 h 1767778"/>
              <a:gd name="connsiteX39" fmla="*/ 985628 w 1480944"/>
              <a:gd name="connsiteY39" fmla="*/ 332467 h 1767778"/>
              <a:gd name="connsiteX40" fmla="*/ 980641 w 1480944"/>
              <a:gd name="connsiteY40" fmla="*/ 353005 h 1767778"/>
              <a:gd name="connsiteX41" fmla="*/ 966264 w 1480944"/>
              <a:gd name="connsiteY41" fmla="*/ 372076 h 1767778"/>
              <a:gd name="connsiteX42" fmla="*/ 946605 w 1480944"/>
              <a:gd name="connsiteY42" fmla="*/ 389681 h 1767778"/>
              <a:gd name="connsiteX43" fmla="*/ 972425 w 1480944"/>
              <a:gd name="connsiteY43" fmla="*/ 391148 h 1767778"/>
              <a:gd name="connsiteX44" fmla="*/ 1037268 w 1480944"/>
              <a:gd name="connsiteY44" fmla="*/ 373543 h 1767778"/>
              <a:gd name="connsiteX45" fmla="*/ 1052819 w 1480944"/>
              <a:gd name="connsiteY45" fmla="*/ 370316 h 1767778"/>
              <a:gd name="connsiteX46" fmla="*/ 1119128 w 1480944"/>
              <a:gd name="connsiteY46" fmla="*/ 357113 h 1767778"/>
              <a:gd name="connsiteX47" fmla="*/ 1241479 w 1480944"/>
              <a:gd name="connsiteY47" fmla="*/ 244151 h 1767778"/>
              <a:gd name="connsiteX48" fmla="*/ 1290184 w 1480944"/>
              <a:gd name="connsiteY48" fmla="*/ 134418 h 1767778"/>
              <a:gd name="connsiteX49" fmla="*/ 1281088 w 1480944"/>
              <a:gd name="connsiteY49" fmla="*/ 97448 h 1767778"/>
              <a:gd name="connsiteX50" fmla="*/ 1289891 w 1480944"/>
              <a:gd name="connsiteY50" fmla="*/ 21750 h 1767778"/>
              <a:gd name="connsiteX51" fmla="*/ 1335369 w 1480944"/>
              <a:gd name="connsiteY51" fmla="*/ 2091 h 1767778"/>
              <a:gd name="connsiteX52" fmla="*/ 1352386 w 1480944"/>
              <a:gd name="connsiteY52" fmla="*/ 4732 h 1767778"/>
              <a:gd name="connsiteX53" fmla="*/ 1351506 w 1480944"/>
              <a:gd name="connsiteY53" fmla="*/ 25564 h 1767778"/>
              <a:gd name="connsiteX54" fmla="*/ 1347985 w 1480944"/>
              <a:gd name="connsiteY54" fmla="*/ 37007 h 1767778"/>
              <a:gd name="connsiteX55" fmla="*/ 1349158 w 1480944"/>
              <a:gd name="connsiteY55" fmla="*/ 134124 h 1767778"/>
              <a:gd name="connsiteX56" fmla="*/ 1316004 w 1480944"/>
              <a:gd name="connsiteY56" fmla="*/ 270558 h 1767778"/>
              <a:gd name="connsiteX57" fmla="*/ 1214192 w 1480944"/>
              <a:gd name="connsiteY57" fmla="*/ 394669 h 1767778"/>
              <a:gd name="connsiteX58" fmla="*/ 1156978 w 1480944"/>
              <a:gd name="connsiteY58" fmla="*/ 424303 h 1767778"/>
              <a:gd name="connsiteX59" fmla="*/ 1130864 w 1480944"/>
              <a:gd name="connsiteY59" fmla="*/ 457458 h 1767778"/>
              <a:gd name="connsiteX60" fmla="*/ 1100644 w 1480944"/>
              <a:gd name="connsiteY60" fmla="*/ 502349 h 1767778"/>
              <a:gd name="connsiteX61" fmla="*/ 1001472 w 1480944"/>
              <a:gd name="connsiteY61" fmla="*/ 575113 h 1767778"/>
              <a:gd name="connsiteX62" fmla="*/ 975653 w 1480944"/>
              <a:gd name="connsiteY62" fmla="*/ 615017 h 1767778"/>
              <a:gd name="connsiteX63" fmla="*/ 931935 w 1480944"/>
              <a:gd name="connsiteY63" fmla="*/ 754385 h 1767778"/>
              <a:gd name="connsiteX64" fmla="*/ 884110 w 1480944"/>
              <a:gd name="connsiteY64" fmla="*/ 841526 h 1767778"/>
              <a:gd name="connsiteX65" fmla="*/ 870613 w 1480944"/>
              <a:gd name="connsiteY65" fmla="*/ 867346 h 1767778"/>
              <a:gd name="connsiteX66" fmla="*/ 877362 w 1480944"/>
              <a:gd name="connsiteY66" fmla="*/ 879962 h 1767778"/>
              <a:gd name="connsiteX67" fmla="*/ 1054872 w 1480944"/>
              <a:gd name="connsiteY67" fmla="*/ 924560 h 1767778"/>
              <a:gd name="connsiteX68" fmla="*/ 1103871 w 1480944"/>
              <a:gd name="connsiteY68" fmla="*/ 928961 h 1767778"/>
              <a:gd name="connsiteX69" fmla="*/ 1207444 w 1480944"/>
              <a:gd name="connsiteY69" fmla="*/ 1017276 h 1767778"/>
              <a:gd name="connsiteX70" fmla="*/ 1281382 w 1480944"/>
              <a:gd name="connsiteY70" fmla="*/ 1234984 h 1767778"/>
              <a:gd name="connsiteX71" fmla="*/ 1329207 w 1480944"/>
              <a:gd name="connsiteY71" fmla="*/ 1286036 h 1767778"/>
              <a:gd name="connsiteX72" fmla="*/ 1342117 w 1480944"/>
              <a:gd name="connsiteY72" fmla="*/ 1301880 h 1767778"/>
              <a:gd name="connsiteX73" fmla="*/ 1335369 w 1480944"/>
              <a:gd name="connsiteY73" fmla="*/ 1325059 h 1767778"/>
              <a:gd name="connsiteX74" fmla="*/ 1324512 w 1480944"/>
              <a:gd name="connsiteY74" fmla="*/ 1329460 h 1767778"/>
              <a:gd name="connsiteX75" fmla="*/ 1313950 w 1480944"/>
              <a:gd name="connsiteY75" fmla="*/ 1338556 h 1767778"/>
              <a:gd name="connsiteX76" fmla="*/ 1328620 w 1480944"/>
              <a:gd name="connsiteY76" fmla="*/ 1351172 h 1767778"/>
              <a:gd name="connsiteX77" fmla="*/ 1339770 w 1480944"/>
              <a:gd name="connsiteY77" fmla="*/ 1343837 h 1767778"/>
              <a:gd name="connsiteX78" fmla="*/ 1354147 w 1480944"/>
              <a:gd name="connsiteY78" fmla="*/ 1334448 h 1767778"/>
              <a:gd name="connsiteX79" fmla="*/ 1413708 w 1480944"/>
              <a:gd name="connsiteY79" fmla="*/ 1299826 h 1767778"/>
              <a:gd name="connsiteX80" fmla="*/ 1424271 w 1480944"/>
              <a:gd name="connsiteY80" fmla="*/ 1251414 h 1767778"/>
              <a:gd name="connsiteX81" fmla="*/ 1457425 w 1480944"/>
              <a:gd name="connsiteY81" fmla="*/ 1225008 h 1767778"/>
              <a:gd name="connsiteX82" fmla="*/ 1473856 w 1480944"/>
              <a:gd name="connsiteY82" fmla="*/ 1240558 h 1767778"/>
              <a:gd name="connsiteX83" fmla="*/ 1479431 w 1480944"/>
              <a:gd name="connsiteY83" fmla="*/ 1283396 h 1767778"/>
              <a:gd name="connsiteX84" fmla="*/ 1428378 w 1480944"/>
              <a:gd name="connsiteY84" fmla="*/ 1394890 h 1767778"/>
              <a:gd name="connsiteX85" fmla="*/ 1401385 w 1480944"/>
              <a:gd name="connsiteY85" fmla="*/ 1450930 h 1767778"/>
              <a:gd name="connsiteX86" fmla="*/ 1385834 w 1480944"/>
              <a:gd name="connsiteY86" fmla="*/ 1490247 h 1767778"/>
              <a:gd name="connsiteX87" fmla="*/ 1353853 w 1480944"/>
              <a:gd name="connsiteY87" fmla="*/ 1504037 h 1767778"/>
              <a:gd name="connsiteX88" fmla="*/ 1289304 w 1480944"/>
              <a:gd name="connsiteY88" fmla="*/ 1432152 h 1767778"/>
              <a:gd name="connsiteX89" fmla="*/ 1247934 w 1480944"/>
              <a:gd name="connsiteY89" fmla="*/ 1363202 h 1767778"/>
              <a:gd name="connsiteX90" fmla="*/ 1225928 w 1480944"/>
              <a:gd name="connsiteY90" fmla="*/ 1362615 h 1767778"/>
              <a:gd name="connsiteX91" fmla="*/ 1196001 w 1480944"/>
              <a:gd name="connsiteY91" fmla="*/ 1345304 h 1767778"/>
              <a:gd name="connsiteX92" fmla="*/ 1187198 w 1480944"/>
              <a:gd name="connsiteY92" fmla="*/ 1306868 h 1767778"/>
              <a:gd name="connsiteX93" fmla="*/ 1148175 w 1480944"/>
              <a:gd name="connsiteY93" fmla="*/ 1222661 h 1767778"/>
              <a:gd name="connsiteX94" fmla="*/ 1099177 w 1480944"/>
              <a:gd name="connsiteY94" fmla="*/ 1125837 h 1767778"/>
              <a:gd name="connsiteX95" fmla="*/ 1057220 w 1480944"/>
              <a:gd name="connsiteY95" fmla="*/ 1094736 h 1767778"/>
              <a:gd name="connsiteX96" fmla="*/ 1031106 w 1480944"/>
              <a:gd name="connsiteY96" fmla="*/ 1091508 h 1767778"/>
              <a:gd name="connsiteX97" fmla="*/ 1005874 w 1480944"/>
              <a:gd name="connsiteY97" fmla="*/ 1092388 h 1767778"/>
              <a:gd name="connsiteX98" fmla="*/ 991497 w 1480944"/>
              <a:gd name="connsiteY98" fmla="*/ 1090041 h 1767778"/>
              <a:gd name="connsiteX99" fmla="*/ 969785 w 1480944"/>
              <a:gd name="connsiteY99" fmla="*/ 1081826 h 1767778"/>
              <a:gd name="connsiteX100" fmla="*/ 808705 w 1480944"/>
              <a:gd name="connsiteY100" fmla="*/ 1090334 h 1767778"/>
              <a:gd name="connsiteX101" fmla="*/ 793154 w 1480944"/>
              <a:gd name="connsiteY101" fmla="*/ 1099430 h 1767778"/>
              <a:gd name="connsiteX102" fmla="*/ 642930 w 1480944"/>
              <a:gd name="connsiteY102" fmla="*/ 1271953 h 1767778"/>
              <a:gd name="connsiteX103" fmla="*/ 529676 w 1480944"/>
              <a:gd name="connsiteY103" fmla="*/ 1365843 h 1767778"/>
              <a:gd name="connsiteX104" fmla="*/ 226000 w 1480944"/>
              <a:gd name="connsiteY104" fmla="*/ 1536898 h 1767778"/>
              <a:gd name="connsiteX105" fmla="*/ 200767 w 1480944"/>
              <a:gd name="connsiteY105" fmla="*/ 1539833 h 1767778"/>
              <a:gd name="connsiteX106" fmla="*/ 190205 w 1480944"/>
              <a:gd name="connsiteY106" fmla="*/ 1543060 h 1767778"/>
              <a:gd name="connsiteX107" fmla="*/ 128589 w 1480944"/>
              <a:gd name="connsiteY107" fmla="*/ 1587658 h 1767778"/>
              <a:gd name="connsiteX108" fmla="*/ 122721 w 1480944"/>
              <a:gd name="connsiteY108" fmla="*/ 1593526 h 1767778"/>
              <a:gd name="connsiteX109" fmla="*/ 118027 w 1480944"/>
              <a:gd name="connsiteY109" fmla="*/ 1626974 h 1767778"/>
              <a:gd name="connsiteX110" fmla="*/ 93381 w 1480944"/>
              <a:gd name="connsiteY110" fmla="*/ 1653381 h 1767778"/>
              <a:gd name="connsiteX111" fmla="*/ 85165 w 1480944"/>
              <a:gd name="connsiteY111" fmla="*/ 1662476 h 1767778"/>
              <a:gd name="connsiteX112" fmla="*/ 72842 w 1480944"/>
              <a:gd name="connsiteY112" fmla="*/ 1745510 h 1767778"/>
              <a:gd name="connsiteX113" fmla="*/ 65507 w 1480944"/>
              <a:gd name="connsiteY113" fmla="*/ 1766635 h 1767778"/>
              <a:gd name="connsiteX114" fmla="*/ 40861 w 1480944"/>
              <a:gd name="connsiteY114" fmla="*/ 1757833 h 1767778"/>
              <a:gd name="connsiteX115" fmla="*/ 12401 w 1480944"/>
              <a:gd name="connsiteY115" fmla="*/ 1713529 h 1767778"/>
              <a:gd name="connsiteX116" fmla="*/ 6826 w 1480944"/>
              <a:gd name="connsiteY116" fmla="*/ 1646926 h 1767778"/>
              <a:gd name="connsiteX117" fmla="*/ 9173 w 1480944"/>
              <a:gd name="connsiteY117" fmla="*/ 1581790 h 1767778"/>
              <a:gd name="connsiteX118" fmla="*/ 3892 w 1480944"/>
              <a:gd name="connsiteY118" fmla="*/ 1536605 h 1767778"/>
              <a:gd name="connsiteX119" fmla="*/ 22376 w 1480944"/>
              <a:gd name="connsiteY119" fmla="*/ 1511079 h 1767778"/>
              <a:gd name="connsiteX120" fmla="*/ 63160 w 1480944"/>
              <a:gd name="connsiteY120" fmla="*/ 1508438 h 1767778"/>
              <a:gd name="connsiteX121" fmla="*/ 142966 w 1480944"/>
              <a:gd name="connsiteY121" fmla="*/ 1477337 h 1767778"/>
              <a:gd name="connsiteX122" fmla="*/ 143260 w 1480944"/>
              <a:gd name="connsiteY122" fmla="*/ 1457679 h 1767778"/>
              <a:gd name="connsiteX123" fmla="*/ 132110 w 1480944"/>
              <a:gd name="connsiteY123" fmla="*/ 1424817 h 1767778"/>
              <a:gd name="connsiteX124" fmla="*/ 145900 w 1480944"/>
              <a:gd name="connsiteY124" fmla="*/ 1403692 h 1767778"/>
              <a:gd name="connsiteX125" fmla="*/ 203114 w 1480944"/>
              <a:gd name="connsiteY125" fmla="*/ 1394596 h 1767778"/>
              <a:gd name="connsiteX126" fmla="*/ 288202 w 1480944"/>
              <a:gd name="connsiteY126" fmla="*/ 1372298 h 1767778"/>
              <a:gd name="connsiteX127" fmla="*/ 428744 w 1480944"/>
              <a:gd name="connsiteY127" fmla="*/ 1262270 h 1767778"/>
              <a:gd name="connsiteX128" fmla="*/ 436079 w 1480944"/>
              <a:gd name="connsiteY128" fmla="*/ 1242025 h 1767778"/>
              <a:gd name="connsiteX129" fmla="*/ 440187 w 1480944"/>
              <a:gd name="connsiteY129" fmla="*/ 1231756 h 1767778"/>
              <a:gd name="connsiteX130" fmla="*/ 513245 w 1480944"/>
              <a:gd name="connsiteY130" fmla="*/ 1138160 h 1767778"/>
              <a:gd name="connsiteX131" fmla="*/ 559603 w 1480944"/>
              <a:gd name="connsiteY131" fmla="*/ 1108526 h 1767778"/>
              <a:gd name="connsiteX132" fmla="*/ 595692 w 1480944"/>
              <a:gd name="connsiteY132" fmla="*/ 1063634 h 1767778"/>
              <a:gd name="connsiteX133" fmla="*/ 627967 w 1480944"/>
              <a:gd name="connsiteY133" fmla="*/ 892285 h 1767778"/>
              <a:gd name="connsiteX134" fmla="*/ 622979 w 1480944"/>
              <a:gd name="connsiteY134" fmla="*/ 882896 h 1767778"/>
              <a:gd name="connsiteX135" fmla="*/ 619164 w 1480944"/>
              <a:gd name="connsiteY135" fmla="*/ 867933 h 1767778"/>
              <a:gd name="connsiteX136" fmla="*/ 637649 w 1480944"/>
              <a:gd name="connsiteY136" fmla="*/ 845047 h 1767778"/>
              <a:gd name="connsiteX137" fmla="*/ 696330 w 1480944"/>
              <a:gd name="connsiteY137" fmla="*/ 677219 h 1767778"/>
              <a:gd name="connsiteX138" fmla="*/ 685474 w 1480944"/>
              <a:gd name="connsiteY138" fmla="*/ 579808 h 1767778"/>
              <a:gd name="connsiteX139" fmla="*/ 649972 w 1480944"/>
              <a:gd name="connsiteY139" fmla="*/ 538731 h 1767778"/>
              <a:gd name="connsiteX140" fmla="*/ 605668 w 1480944"/>
              <a:gd name="connsiteY140" fmla="*/ 523767 h 1767778"/>
              <a:gd name="connsiteX141" fmla="*/ 593051 w 1480944"/>
              <a:gd name="connsiteY141" fmla="*/ 495894 h 1767778"/>
              <a:gd name="connsiteX142" fmla="*/ 595398 w 1480944"/>
              <a:gd name="connsiteY142" fmla="*/ 490612 h 1767778"/>
              <a:gd name="connsiteX143" fmla="*/ 582195 w 1480944"/>
              <a:gd name="connsiteY143" fmla="*/ 456284 h 1767778"/>
              <a:gd name="connsiteX144" fmla="*/ 500335 w 1480944"/>
              <a:gd name="connsiteY144" fmla="*/ 443374 h 1767778"/>
              <a:gd name="connsiteX145" fmla="*/ 350111 w 1480944"/>
              <a:gd name="connsiteY145" fmla="*/ 405818 h 1767778"/>
              <a:gd name="connsiteX146" fmla="*/ 188738 w 1480944"/>
              <a:gd name="connsiteY146" fmla="*/ 284348 h 1767778"/>
              <a:gd name="connsiteX147" fmla="*/ 186390 w 1480944"/>
              <a:gd name="connsiteY147" fmla="*/ 280534 h 1767778"/>
              <a:gd name="connsiteX148" fmla="*/ 181696 w 1480944"/>
              <a:gd name="connsiteY148" fmla="*/ 264983 h 1767778"/>
              <a:gd name="connsiteX149" fmla="*/ 199887 w 1480944"/>
              <a:gd name="connsiteY149" fmla="*/ 264103 h 17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480944" h="1767778">
                <a:moveTo>
                  <a:pt x="199887" y="264103"/>
                </a:moveTo>
                <a:cubicBezTo>
                  <a:pt x="193139" y="254127"/>
                  <a:pt x="187564" y="245325"/>
                  <a:pt x="181403" y="236523"/>
                </a:cubicBezTo>
                <a:cubicBezTo>
                  <a:pt x="176708" y="229774"/>
                  <a:pt x="178468" y="225667"/>
                  <a:pt x="184923" y="220972"/>
                </a:cubicBezTo>
                <a:cubicBezTo>
                  <a:pt x="211330" y="201901"/>
                  <a:pt x="225120" y="213637"/>
                  <a:pt x="241844" y="238870"/>
                </a:cubicBezTo>
                <a:cubicBezTo>
                  <a:pt x="243311" y="229481"/>
                  <a:pt x="235976" y="224200"/>
                  <a:pt x="233922" y="217451"/>
                </a:cubicBezTo>
                <a:cubicBezTo>
                  <a:pt x="232455" y="213050"/>
                  <a:pt x="227761" y="208943"/>
                  <a:pt x="232749" y="204248"/>
                </a:cubicBezTo>
                <a:cubicBezTo>
                  <a:pt x="238323" y="199260"/>
                  <a:pt x="242724" y="203955"/>
                  <a:pt x="247125" y="206595"/>
                </a:cubicBezTo>
                <a:cubicBezTo>
                  <a:pt x="261502" y="215691"/>
                  <a:pt x="271772" y="228601"/>
                  <a:pt x="282041" y="241804"/>
                </a:cubicBezTo>
                <a:cubicBezTo>
                  <a:pt x="294070" y="257061"/>
                  <a:pt x="306100" y="272318"/>
                  <a:pt x="319890" y="289923"/>
                </a:cubicBezTo>
                <a:cubicBezTo>
                  <a:pt x="322237" y="279654"/>
                  <a:pt x="323704" y="272025"/>
                  <a:pt x="325465" y="264396"/>
                </a:cubicBezTo>
                <a:cubicBezTo>
                  <a:pt x="327519" y="256181"/>
                  <a:pt x="332213" y="251193"/>
                  <a:pt x="341015" y="252367"/>
                </a:cubicBezTo>
                <a:cubicBezTo>
                  <a:pt x="350111" y="253540"/>
                  <a:pt x="348644" y="261169"/>
                  <a:pt x="348644" y="267330"/>
                </a:cubicBezTo>
                <a:cubicBezTo>
                  <a:pt x="348350" y="284935"/>
                  <a:pt x="347177" y="302539"/>
                  <a:pt x="347177" y="320144"/>
                </a:cubicBezTo>
                <a:cubicBezTo>
                  <a:pt x="346883" y="339215"/>
                  <a:pt x="351285" y="344203"/>
                  <a:pt x="370063" y="345670"/>
                </a:cubicBezTo>
                <a:cubicBezTo>
                  <a:pt x="420235" y="349778"/>
                  <a:pt x="470407" y="353298"/>
                  <a:pt x="520580" y="356819"/>
                </a:cubicBezTo>
                <a:cubicBezTo>
                  <a:pt x="529969" y="357406"/>
                  <a:pt x="539064" y="358580"/>
                  <a:pt x="547280" y="363861"/>
                </a:cubicBezTo>
                <a:cubicBezTo>
                  <a:pt x="576914" y="383226"/>
                  <a:pt x="611242" y="382346"/>
                  <a:pt x="644104" y="388507"/>
                </a:cubicBezTo>
                <a:cubicBezTo>
                  <a:pt x="646451" y="388801"/>
                  <a:pt x="649679" y="389387"/>
                  <a:pt x="650852" y="386747"/>
                </a:cubicBezTo>
                <a:cubicBezTo>
                  <a:pt x="657601" y="372076"/>
                  <a:pt x="671391" y="374717"/>
                  <a:pt x="682540" y="375010"/>
                </a:cubicBezTo>
                <a:cubicBezTo>
                  <a:pt x="720976" y="375891"/>
                  <a:pt x="759706" y="369142"/>
                  <a:pt x="797849" y="379118"/>
                </a:cubicBezTo>
                <a:cubicBezTo>
                  <a:pt x="803130" y="380585"/>
                  <a:pt x="811345" y="381465"/>
                  <a:pt x="813693" y="375304"/>
                </a:cubicBezTo>
                <a:cubicBezTo>
                  <a:pt x="816920" y="367382"/>
                  <a:pt x="818681" y="355059"/>
                  <a:pt x="813399" y="350071"/>
                </a:cubicBezTo>
                <a:cubicBezTo>
                  <a:pt x="803130" y="340389"/>
                  <a:pt x="807238" y="328359"/>
                  <a:pt x="803130" y="318090"/>
                </a:cubicBezTo>
                <a:cubicBezTo>
                  <a:pt x="801956" y="314862"/>
                  <a:pt x="804597" y="308407"/>
                  <a:pt x="796675" y="312222"/>
                </a:cubicBezTo>
                <a:cubicBezTo>
                  <a:pt x="793741" y="313689"/>
                  <a:pt x="792274" y="309581"/>
                  <a:pt x="791100" y="306647"/>
                </a:cubicBezTo>
                <a:cubicBezTo>
                  <a:pt x="772322" y="261462"/>
                  <a:pt x="779951" y="208943"/>
                  <a:pt x="816920" y="178722"/>
                </a:cubicBezTo>
                <a:cubicBezTo>
                  <a:pt x="842446" y="157597"/>
                  <a:pt x="875014" y="145274"/>
                  <a:pt x="910810" y="154076"/>
                </a:cubicBezTo>
                <a:cubicBezTo>
                  <a:pt x="941031" y="161704"/>
                  <a:pt x="971545" y="168746"/>
                  <a:pt x="1001766" y="176375"/>
                </a:cubicBezTo>
                <a:cubicBezTo>
                  <a:pt x="1005287" y="177255"/>
                  <a:pt x="1011155" y="176668"/>
                  <a:pt x="1011155" y="181656"/>
                </a:cubicBezTo>
                <a:cubicBezTo>
                  <a:pt x="1011155" y="187231"/>
                  <a:pt x="1004993" y="186644"/>
                  <a:pt x="1000886" y="187817"/>
                </a:cubicBezTo>
                <a:cubicBezTo>
                  <a:pt x="1000005" y="188111"/>
                  <a:pt x="998832" y="188111"/>
                  <a:pt x="997952" y="188404"/>
                </a:cubicBezTo>
                <a:cubicBezTo>
                  <a:pt x="992083" y="190165"/>
                  <a:pt x="981814" y="186937"/>
                  <a:pt x="980641" y="192219"/>
                </a:cubicBezTo>
                <a:cubicBezTo>
                  <a:pt x="978880" y="200140"/>
                  <a:pt x="989149" y="202781"/>
                  <a:pt x="994724" y="206595"/>
                </a:cubicBezTo>
                <a:cubicBezTo>
                  <a:pt x="1007341" y="215691"/>
                  <a:pt x="1015849" y="226547"/>
                  <a:pt x="1017903" y="242391"/>
                </a:cubicBezTo>
                <a:cubicBezTo>
                  <a:pt x="1018197" y="245912"/>
                  <a:pt x="1019957" y="249726"/>
                  <a:pt x="1016730" y="252073"/>
                </a:cubicBezTo>
                <a:cubicBezTo>
                  <a:pt x="1012329" y="255301"/>
                  <a:pt x="1009981" y="250313"/>
                  <a:pt x="1006754" y="248552"/>
                </a:cubicBezTo>
                <a:cubicBezTo>
                  <a:pt x="1004113" y="246792"/>
                  <a:pt x="1002646" y="242978"/>
                  <a:pt x="997658" y="243271"/>
                </a:cubicBezTo>
                <a:cubicBezTo>
                  <a:pt x="995017" y="251780"/>
                  <a:pt x="993257" y="260876"/>
                  <a:pt x="993844" y="269971"/>
                </a:cubicBezTo>
                <a:cubicBezTo>
                  <a:pt x="994431" y="284935"/>
                  <a:pt x="993844" y="299018"/>
                  <a:pt x="984748" y="311635"/>
                </a:cubicBezTo>
                <a:cubicBezTo>
                  <a:pt x="979760" y="318383"/>
                  <a:pt x="981814" y="325718"/>
                  <a:pt x="985628" y="332467"/>
                </a:cubicBezTo>
                <a:cubicBezTo>
                  <a:pt x="990616" y="341269"/>
                  <a:pt x="990323" y="348017"/>
                  <a:pt x="980641" y="353005"/>
                </a:cubicBezTo>
                <a:cubicBezTo>
                  <a:pt x="973012" y="357113"/>
                  <a:pt x="968024" y="362981"/>
                  <a:pt x="966264" y="372076"/>
                </a:cubicBezTo>
                <a:cubicBezTo>
                  <a:pt x="964797" y="381172"/>
                  <a:pt x="955995" y="384399"/>
                  <a:pt x="946605" y="389681"/>
                </a:cubicBezTo>
                <a:cubicBezTo>
                  <a:pt x="956875" y="393202"/>
                  <a:pt x="964797" y="392615"/>
                  <a:pt x="972425" y="391148"/>
                </a:cubicBezTo>
                <a:cubicBezTo>
                  <a:pt x="994431" y="386747"/>
                  <a:pt x="1016436" y="382932"/>
                  <a:pt x="1037268" y="373543"/>
                </a:cubicBezTo>
                <a:cubicBezTo>
                  <a:pt x="1041962" y="371490"/>
                  <a:pt x="1048124" y="369436"/>
                  <a:pt x="1052819" y="370316"/>
                </a:cubicBezTo>
                <a:cubicBezTo>
                  <a:pt x="1076878" y="375304"/>
                  <a:pt x="1097710" y="365328"/>
                  <a:pt x="1119128" y="357113"/>
                </a:cubicBezTo>
                <a:cubicBezTo>
                  <a:pt x="1174875" y="335401"/>
                  <a:pt x="1216539" y="299605"/>
                  <a:pt x="1241479" y="244151"/>
                </a:cubicBezTo>
                <a:cubicBezTo>
                  <a:pt x="1257909" y="207769"/>
                  <a:pt x="1275514" y="171680"/>
                  <a:pt x="1290184" y="134418"/>
                </a:cubicBezTo>
                <a:cubicBezTo>
                  <a:pt x="1295759" y="120041"/>
                  <a:pt x="1296052" y="108598"/>
                  <a:pt x="1281088" y="97448"/>
                </a:cubicBezTo>
                <a:cubicBezTo>
                  <a:pt x="1260550" y="82485"/>
                  <a:pt x="1266711" y="36713"/>
                  <a:pt x="1289891" y="21750"/>
                </a:cubicBezTo>
                <a:cubicBezTo>
                  <a:pt x="1303974" y="12654"/>
                  <a:pt x="1319525" y="7079"/>
                  <a:pt x="1335369" y="2091"/>
                </a:cubicBezTo>
                <a:cubicBezTo>
                  <a:pt x="1340943" y="331"/>
                  <a:pt x="1348278" y="-2603"/>
                  <a:pt x="1352386" y="4732"/>
                </a:cubicBezTo>
                <a:cubicBezTo>
                  <a:pt x="1356200" y="11480"/>
                  <a:pt x="1356200" y="18816"/>
                  <a:pt x="1351506" y="25564"/>
                </a:cubicBezTo>
                <a:cubicBezTo>
                  <a:pt x="1349158" y="29085"/>
                  <a:pt x="1345638" y="31432"/>
                  <a:pt x="1347985" y="37007"/>
                </a:cubicBezTo>
                <a:cubicBezTo>
                  <a:pt x="1362949" y="69281"/>
                  <a:pt x="1356494" y="101263"/>
                  <a:pt x="1349158" y="134124"/>
                </a:cubicBezTo>
                <a:cubicBezTo>
                  <a:pt x="1339183" y="179895"/>
                  <a:pt x="1328620" y="225373"/>
                  <a:pt x="1316004" y="270558"/>
                </a:cubicBezTo>
                <a:cubicBezTo>
                  <a:pt x="1299866" y="326892"/>
                  <a:pt x="1266125" y="367969"/>
                  <a:pt x="1214192" y="394669"/>
                </a:cubicBezTo>
                <a:cubicBezTo>
                  <a:pt x="1195120" y="404351"/>
                  <a:pt x="1176342" y="414914"/>
                  <a:pt x="1156978" y="424303"/>
                </a:cubicBezTo>
                <a:cubicBezTo>
                  <a:pt x="1142894" y="431344"/>
                  <a:pt x="1133799" y="441614"/>
                  <a:pt x="1130864" y="457458"/>
                </a:cubicBezTo>
                <a:cubicBezTo>
                  <a:pt x="1127637" y="476822"/>
                  <a:pt x="1116194" y="490612"/>
                  <a:pt x="1100644" y="502349"/>
                </a:cubicBezTo>
                <a:cubicBezTo>
                  <a:pt x="1068076" y="527288"/>
                  <a:pt x="1032867" y="548707"/>
                  <a:pt x="1001472" y="575113"/>
                </a:cubicBezTo>
                <a:cubicBezTo>
                  <a:pt x="988563" y="585969"/>
                  <a:pt x="980054" y="598879"/>
                  <a:pt x="975653" y="615017"/>
                </a:cubicBezTo>
                <a:cubicBezTo>
                  <a:pt x="962449" y="661962"/>
                  <a:pt x="952767" y="709787"/>
                  <a:pt x="931935" y="754385"/>
                </a:cubicBezTo>
                <a:cubicBezTo>
                  <a:pt x="917852" y="784605"/>
                  <a:pt x="900247" y="812772"/>
                  <a:pt x="884110" y="841526"/>
                </a:cubicBezTo>
                <a:cubicBezTo>
                  <a:pt x="879415" y="850035"/>
                  <a:pt x="875014" y="858837"/>
                  <a:pt x="870613" y="867346"/>
                </a:cubicBezTo>
                <a:cubicBezTo>
                  <a:pt x="866799" y="874974"/>
                  <a:pt x="868560" y="880549"/>
                  <a:pt x="877362" y="879962"/>
                </a:cubicBezTo>
                <a:cubicBezTo>
                  <a:pt x="941031" y="876441"/>
                  <a:pt x="995604" y="910183"/>
                  <a:pt x="1054872" y="924560"/>
                </a:cubicBezTo>
                <a:cubicBezTo>
                  <a:pt x="1071010" y="928374"/>
                  <a:pt x="1087147" y="933656"/>
                  <a:pt x="1103871" y="928961"/>
                </a:cubicBezTo>
                <a:cubicBezTo>
                  <a:pt x="1144655" y="917812"/>
                  <a:pt x="1203042" y="965343"/>
                  <a:pt x="1207444" y="1017276"/>
                </a:cubicBezTo>
                <a:cubicBezTo>
                  <a:pt x="1214192" y="1095909"/>
                  <a:pt x="1249107" y="1165153"/>
                  <a:pt x="1281382" y="1234984"/>
                </a:cubicBezTo>
                <a:cubicBezTo>
                  <a:pt x="1291651" y="1256989"/>
                  <a:pt x="1315417" y="1266965"/>
                  <a:pt x="1329207" y="1286036"/>
                </a:cubicBezTo>
                <a:cubicBezTo>
                  <a:pt x="1333021" y="1291611"/>
                  <a:pt x="1338303" y="1296305"/>
                  <a:pt x="1342117" y="1301880"/>
                </a:cubicBezTo>
                <a:cubicBezTo>
                  <a:pt x="1349158" y="1313030"/>
                  <a:pt x="1347105" y="1319484"/>
                  <a:pt x="1335369" y="1325059"/>
                </a:cubicBezTo>
                <a:cubicBezTo>
                  <a:pt x="1331848" y="1326820"/>
                  <a:pt x="1327740" y="1327406"/>
                  <a:pt x="1324512" y="1329460"/>
                </a:cubicBezTo>
                <a:cubicBezTo>
                  <a:pt x="1320405" y="1331808"/>
                  <a:pt x="1311896" y="1330341"/>
                  <a:pt x="1313950" y="1338556"/>
                </a:cubicBezTo>
                <a:cubicBezTo>
                  <a:pt x="1315710" y="1345304"/>
                  <a:pt x="1321285" y="1349999"/>
                  <a:pt x="1328620" y="1351172"/>
                </a:cubicBezTo>
                <a:cubicBezTo>
                  <a:pt x="1334195" y="1352053"/>
                  <a:pt x="1339183" y="1351759"/>
                  <a:pt x="1339770" y="1343837"/>
                </a:cubicBezTo>
                <a:cubicBezTo>
                  <a:pt x="1340356" y="1335328"/>
                  <a:pt x="1348278" y="1335035"/>
                  <a:pt x="1354147" y="1334448"/>
                </a:cubicBezTo>
                <a:cubicBezTo>
                  <a:pt x="1378793" y="1331221"/>
                  <a:pt x="1396984" y="1317137"/>
                  <a:pt x="1413708" y="1299826"/>
                </a:cubicBezTo>
                <a:cubicBezTo>
                  <a:pt x="1427205" y="1285743"/>
                  <a:pt x="1424857" y="1268432"/>
                  <a:pt x="1424271" y="1251414"/>
                </a:cubicBezTo>
                <a:cubicBezTo>
                  <a:pt x="1423684" y="1229115"/>
                  <a:pt x="1436300" y="1219433"/>
                  <a:pt x="1457425" y="1225008"/>
                </a:cubicBezTo>
                <a:cubicBezTo>
                  <a:pt x="1465934" y="1227355"/>
                  <a:pt x="1470629" y="1233223"/>
                  <a:pt x="1473856" y="1240558"/>
                </a:cubicBezTo>
                <a:cubicBezTo>
                  <a:pt x="1480018" y="1254348"/>
                  <a:pt x="1482952" y="1269019"/>
                  <a:pt x="1479431" y="1283396"/>
                </a:cubicBezTo>
                <a:cubicBezTo>
                  <a:pt x="1469749" y="1323886"/>
                  <a:pt x="1459186" y="1364082"/>
                  <a:pt x="1428378" y="1394890"/>
                </a:cubicBezTo>
                <a:cubicBezTo>
                  <a:pt x="1412828" y="1410440"/>
                  <a:pt x="1407840" y="1431272"/>
                  <a:pt x="1401385" y="1450930"/>
                </a:cubicBezTo>
                <a:cubicBezTo>
                  <a:pt x="1396984" y="1464427"/>
                  <a:pt x="1392583" y="1477924"/>
                  <a:pt x="1385834" y="1490247"/>
                </a:cubicBezTo>
                <a:cubicBezTo>
                  <a:pt x="1378793" y="1503157"/>
                  <a:pt x="1368230" y="1507264"/>
                  <a:pt x="1353853" y="1504037"/>
                </a:cubicBezTo>
                <a:cubicBezTo>
                  <a:pt x="1318938" y="1495822"/>
                  <a:pt x="1294585" y="1467068"/>
                  <a:pt x="1289304" y="1432152"/>
                </a:cubicBezTo>
                <a:cubicBezTo>
                  <a:pt x="1285196" y="1404279"/>
                  <a:pt x="1267592" y="1382567"/>
                  <a:pt x="1247934" y="1363202"/>
                </a:cubicBezTo>
                <a:cubicBezTo>
                  <a:pt x="1241479" y="1356747"/>
                  <a:pt x="1233557" y="1360268"/>
                  <a:pt x="1225928" y="1362615"/>
                </a:cubicBezTo>
                <a:cubicBezTo>
                  <a:pt x="1206270" y="1368777"/>
                  <a:pt x="1200989" y="1365549"/>
                  <a:pt x="1196001" y="1345304"/>
                </a:cubicBezTo>
                <a:cubicBezTo>
                  <a:pt x="1192773" y="1332688"/>
                  <a:pt x="1189839" y="1319778"/>
                  <a:pt x="1187198" y="1306868"/>
                </a:cubicBezTo>
                <a:cubicBezTo>
                  <a:pt x="1181037" y="1275767"/>
                  <a:pt x="1169007" y="1247013"/>
                  <a:pt x="1148175" y="1222661"/>
                </a:cubicBezTo>
                <a:cubicBezTo>
                  <a:pt x="1123823" y="1194200"/>
                  <a:pt x="1108272" y="1161926"/>
                  <a:pt x="1099177" y="1125837"/>
                </a:cubicBezTo>
                <a:cubicBezTo>
                  <a:pt x="1091842" y="1096789"/>
                  <a:pt x="1086560" y="1093855"/>
                  <a:pt x="1057220" y="1094736"/>
                </a:cubicBezTo>
                <a:cubicBezTo>
                  <a:pt x="1048417" y="1095029"/>
                  <a:pt x="1039615" y="1094149"/>
                  <a:pt x="1031106" y="1091508"/>
                </a:cubicBezTo>
                <a:cubicBezTo>
                  <a:pt x="1022598" y="1088867"/>
                  <a:pt x="1014382" y="1086814"/>
                  <a:pt x="1005874" y="1092388"/>
                </a:cubicBezTo>
                <a:cubicBezTo>
                  <a:pt x="1001179" y="1095322"/>
                  <a:pt x="994724" y="1095616"/>
                  <a:pt x="991497" y="1090041"/>
                </a:cubicBezTo>
                <a:cubicBezTo>
                  <a:pt x="986215" y="1080945"/>
                  <a:pt x="978293" y="1081532"/>
                  <a:pt x="969785" y="1081826"/>
                </a:cubicBezTo>
                <a:cubicBezTo>
                  <a:pt x="916091" y="1084760"/>
                  <a:pt x="862398" y="1087694"/>
                  <a:pt x="808705" y="1090334"/>
                </a:cubicBezTo>
                <a:cubicBezTo>
                  <a:pt x="801369" y="1090628"/>
                  <a:pt x="797262" y="1094736"/>
                  <a:pt x="793154" y="1099430"/>
                </a:cubicBezTo>
                <a:cubicBezTo>
                  <a:pt x="742982" y="1156938"/>
                  <a:pt x="692516" y="1213858"/>
                  <a:pt x="642930" y="1271953"/>
                </a:cubicBezTo>
                <a:cubicBezTo>
                  <a:pt x="610656" y="1310096"/>
                  <a:pt x="572806" y="1340610"/>
                  <a:pt x="529676" y="1365843"/>
                </a:cubicBezTo>
                <a:cubicBezTo>
                  <a:pt x="429331" y="1424230"/>
                  <a:pt x="328399" y="1481738"/>
                  <a:pt x="226000" y="1536898"/>
                </a:cubicBezTo>
                <a:cubicBezTo>
                  <a:pt x="218078" y="1541300"/>
                  <a:pt x="210450" y="1547461"/>
                  <a:pt x="200767" y="1539833"/>
                </a:cubicBezTo>
                <a:cubicBezTo>
                  <a:pt x="197246" y="1537192"/>
                  <a:pt x="193139" y="1541006"/>
                  <a:pt x="190205" y="1543060"/>
                </a:cubicBezTo>
                <a:cubicBezTo>
                  <a:pt x="169666" y="1557730"/>
                  <a:pt x="149128" y="1572694"/>
                  <a:pt x="128589" y="1587658"/>
                </a:cubicBezTo>
                <a:cubicBezTo>
                  <a:pt x="126242" y="1589418"/>
                  <a:pt x="122428" y="1592939"/>
                  <a:pt x="122721" y="1593526"/>
                </a:cubicBezTo>
                <a:cubicBezTo>
                  <a:pt x="129176" y="1606142"/>
                  <a:pt x="120374" y="1615825"/>
                  <a:pt x="118027" y="1626974"/>
                </a:cubicBezTo>
                <a:cubicBezTo>
                  <a:pt x="114799" y="1642525"/>
                  <a:pt x="110398" y="1651033"/>
                  <a:pt x="93381" y="1653381"/>
                </a:cubicBezTo>
                <a:cubicBezTo>
                  <a:pt x="87513" y="1654261"/>
                  <a:pt x="86926" y="1658662"/>
                  <a:pt x="85165" y="1662476"/>
                </a:cubicBezTo>
                <a:cubicBezTo>
                  <a:pt x="73722" y="1688883"/>
                  <a:pt x="69028" y="1716463"/>
                  <a:pt x="72842" y="1745510"/>
                </a:cubicBezTo>
                <a:cubicBezTo>
                  <a:pt x="74016" y="1753432"/>
                  <a:pt x="76657" y="1763114"/>
                  <a:pt x="65507" y="1766635"/>
                </a:cubicBezTo>
                <a:cubicBezTo>
                  <a:pt x="55531" y="1769863"/>
                  <a:pt x="47316" y="1766049"/>
                  <a:pt x="40861" y="1757833"/>
                </a:cubicBezTo>
                <a:cubicBezTo>
                  <a:pt x="30005" y="1743750"/>
                  <a:pt x="21496" y="1728493"/>
                  <a:pt x="12401" y="1713529"/>
                </a:cubicBezTo>
                <a:cubicBezTo>
                  <a:pt x="-509" y="1692110"/>
                  <a:pt x="-4910" y="1670692"/>
                  <a:pt x="6826" y="1646926"/>
                </a:cubicBezTo>
                <a:cubicBezTo>
                  <a:pt x="17095" y="1626094"/>
                  <a:pt x="10934" y="1603795"/>
                  <a:pt x="9173" y="1581790"/>
                </a:cubicBezTo>
                <a:cubicBezTo>
                  <a:pt x="7999" y="1566826"/>
                  <a:pt x="5359" y="1551862"/>
                  <a:pt x="3892" y="1536605"/>
                </a:cubicBezTo>
                <a:cubicBezTo>
                  <a:pt x="2131" y="1519587"/>
                  <a:pt x="5359" y="1514893"/>
                  <a:pt x="22376" y="1511079"/>
                </a:cubicBezTo>
                <a:cubicBezTo>
                  <a:pt x="35873" y="1508145"/>
                  <a:pt x="49663" y="1507264"/>
                  <a:pt x="63160" y="1508438"/>
                </a:cubicBezTo>
                <a:cubicBezTo>
                  <a:pt x="95141" y="1511372"/>
                  <a:pt x="118907" y="1493474"/>
                  <a:pt x="142966" y="1477337"/>
                </a:cubicBezTo>
                <a:cubicBezTo>
                  <a:pt x="150888" y="1472056"/>
                  <a:pt x="147074" y="1464134"/>
                  <a:pt x="143260" y="1457679"/>
                </a:cubicBezTo>
                <a:cubicBezTo>
                  <a:pt x="137685" y="1447410"/>
                  <a:pt x="132110" y="1437140"/>
                  <a:pt x="132110" y="1424817"/>
                </a:cubicBezTo>
                <a:cubicBezTo>
                  <a:pt x="132110" y="1414255"/>
                  <a:pt x="135338" y="1406920"/>
                  <a:pt x="145900" y="1403692"/>
                </a:cubicBezTo>
                <a:cubicBezTo>
                  <a:pt x="164678" y="1397824"/>
                  <a:pt x="183163" y="1391956"/>
                  <a:pt x="203114" y="1394596"/>
                </a:cubicBezTo>
                <a:cubicBezTo>
                  <a:pt x="234509" y="1398411"/>
                  <a:pt x="262089" y="1391956"/>
                  <a:pt x="288202" y="1372298"/>
                </a:cubicBezTo>
                <a:cubicBezTo>
                  <a:pt x="336028" y="1336502"/>
                  <a:pt x="385907" y="1303934"/>
                  <a:pt x="428744" y="1262270"/>
                </a:cubicBezTo>
                <a:cubicBezTo>
                  <a:pt x="434319" y="1256989"/>
                  <a:pt x="442827" y="1252588"/>
                  <a:pt x="436079" y="1242025"/>
                </a:cubicBezTo>
                <a:cubicBezTo>
                  <a:pt x="433732" y="1238505"/>
                  <a:pt x="438133" y="1234690"/>
                  <a:pt x="440187" y="1231756"/>
                </a:cubicBezTo>
                <a:cubicBezTo>
                  <a:pt x="462485" y="1199188"/>
                  <a:pt x="486545" y="1167500"/>
                  <a:pt x="513245" y="1138160"/>
                </a:cubicBezTo>
                <a:cubicBezTo>
                  <a:pt x="525861" y="1124076"/>
                  <a:pt x="541705" y="1114100"/>
                  <a:pt x="559603" y="1108526"/>
                </a:cubicBezTo>
                <a:cubicBezTo>
                  <a:pt x="581902" y="1101484"/>
                  <a:pt x="595692" y="1085640"/>
                  <a:pt x="595692" y="1063634"/>
                </a:cubicBezTo>
                <a:cubicBezTo>
                  <a:pt x="595398" y="1004073"/>
                  <a:pt x="611829" y="948326"/>
                  <a:pt x="627967" y="892285"/>
                </a:cubicBezTo>
                <a:cubicBezTo>
                  <a:pt x="629727" y="886711"/>
                  <a:pt x="628260" y="884070"/>
                  <a:pt x="622979" y="882896"/>
                </a:cubicBezTo>
                <a:cubicBezTo>
                  <a:pt x="612709" y="880256"/>
                  <a:pt x="614176" y="874094"/>
                  <a:pt x="619164" y="867933"/>
                </a:cubicBezTo>
                <a:cubicBezTo>
                  <a:pt x="625033" y="860304"/>
                  <a:pt x="631194" y="852382"/>
                  <a:pt x="637649" y="845047"/>
                </a:cubicBezTo>
                <a:cubicBezTo>
                  <a:pt x="680486" y="797222"/>
                  <a:pt x="701025" y="741768"/>
                  <a:pt x="696330" y="677219"/>
                </a:cubicBezTo>
                <a:cubicBezTo>
                  <a:pt x="693983" y="644651"/>
                  <a:pt x="693103" y="612083"/>
                  <a:pt x="685474" y="579808"/>
                </a:cubicBezTo>
                <a:cubicBezTo>
                  <a:pt x="680780" y="559269"/>
                  <a:pt x="669337" y="545773"/>
                  <a:pt x="649972" y="538731"/>
                </a:cubicBezTo>
                <a:cubicBezTo>
                  <a:pt x="635302" y="533450"/>
                  <a:pt x="620338" y="528755"/>
                  <a:pt x="605668" y="523767"/>
                </a:cubicBezTo>
                <a:cubicBezTo>
                  <a:pt x="589530" y="518193"/>
                  <a:pt x="586890" y="512031"/>
                  <a:pt x="593051" y="495894"/>
                </a:cubicBezTo>
                <a:cubicBezTo>
                  <a:pt x="593638" y="494133"/>
                  <a:pt x="594518" y="492373"/>
                  <a:pt x="595398" y="490612"/>
                </a:cubicBezTo>
                <a:cubicBezTo>
                  <a:pt x="606841" y="466553"/>
                  <a:pt x="606254" y="466847"/>
                  <a:pt x="582195" y="456284"/>
                </a:cubicBezTo>
                <a:cubicBezTo>
                  <a:pt x="555789" y="444841"/>
                  <a:pt x="527915" y="445721"/>
                  <a:pt x="500335" y="443374"/>
                </a:cubicBezTo>
                <a:cubicBezTo>
                  <a:pt x="448402" y="438973"/>
                  <a:pt x="399990" y="419315"/>
                  <a:pt x="350111" y="405818"/>
                </a:cubicBezTo>
                <a:cubicBezTo>
                  <a:pt x="280280" y="386747"/>
                  <a:pt x="228641" y="343323"/>
                  <a:pt x="188738" y="284348"/>
                </a:cubicBezTo>
                <a:cubicBezTo>
                  <a:pt x="187858" y="283174"/>
                  <a:pt x="186977" y="282001"/>
                  <a:pt x="186390" y="280534"/>
                </a:cubicBezTo>
                <a:cubicBezTo>
                  <a:pt x="184043" y="275546"/>
                  <a:pt x="177588" y="270851"/>
                  <a:pt x="181696" y="264983"/>
                </a:cubicBezTo>
                <a:cubicBezTo>
                  <a:pt x="186684" y="259115"/>
                  <a:pt x="192552" y="266157"/>
                  <a:pt x="199887" y="264103"/>
                </a:cubicBezTo>
                <a:close/>
              </a:path>
            </a:pathLst>
          </a:custGeom>
          <a:solidFill>
            <a:srgbClr val="507C89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자유형: 도형 17">
            <a:extLst>
              <a:ext uri="{FF2B5EF4-FFF2-40B4-BE49-F238E27FC236}">
                <a16:creationId xmlns:a16="http://schemas.microsoft.com/office/drawing/2014/main" id="{F588EA58-B9CF-FA92-8721-D35099A88B1F}"/>
              </a:ext>
            </a:extLst>
          </p:cNvPr>
          <p:cNvSpPr/>
          <p:nvPr/>
        </p:nvSpPr>
        <p:spPr>
          <a:xfrm>
            <a:off x="4316290" y="4667924"/>
            <a:ext cx="345408" cy="823177"/>
          </a:xfrm>
          <a:custGeom>
            <a:avLst/>
            <a:gdLst>
              <a:gd name="connsiteX0" fmla="*/ 186801 w 251071"/>
              <a:gd name="connsiteY0" fmla="*/ 525759 h 598353"/>
              <a:gd name="connsiteX1" fmla="*/ 228624 w 251071"/>
              <a:gd name="connsiteY1" fmla="*/ 548096 h 598353"/>
              <a:gd name="connsiteX2" fmla="*/ 247159 w 251071"/>
              <a:gd name="connsiteY2" fmla="*/ 569007 h 598353"/>
              <a:gd name="connsiteX3" fmla="*/ 246208 w 251071"/>
              <a:gd name="connsiteY3" fmla="*/ 595621 h 598353"/>
              <a:gd name="connsiteX4" fmla="*/ 221970 w 251071"/>
              <a:gd name="connsiteY4" fmla="*/ 592294 h 598353"/>
              <a:gd name="connsiteX5" fmla="*/ 186801 w 251071"/>
              <a:gd name="connsiteY5" fmla="*/ 525759 h 598353"/>
              <a:gd name="connsiteX6" fmla="*/ 69888 w 251071"/>
              <a:gd name="connsiteY6" fmla="*/ 491065 h 598353"/>
              <a:gd name="connsiteX7" fmla="*/ 87474 w 251071"/>
              <a:gd name="connsiteY7" fmla="*/ 506748 h 598353"/>
              <a:gd name="connsiteX8" fmla="*/ 58007 w 251071"/>
              <a:gd name="connsiteY8" fmla="*/ 535739 h 598353"/>
              <a:gd name="connsiteX9" fmla="*/ 31869 w 251071"/>
              <a:gd name="connsiteY9" fmla="*/ 515304 h 598353"/>
              <a:gd name="connsiteX10" fmla="*/ 69888 w 251071"/>
              <a:gd name="connsiteY10" fmla="*/ 491065 h 598353"/>
              <a:gd name="connsiteX11" fmla="*/ 16661 w 251071"/>
              <a:gd name="connsiteY11" fmla="*/ 273402 h 598353"/>
              <a:gd name="connsiteX12" fmla="*/ 46126 w 251071"/>
              <a:gd name="connsiteY12" fmla="*/ 312372 h 598353"/>
              <a:gd name="connsiteX13" fmla="*/ 29493 w 251071"/>
              <a:gd name="connsiteY13" fmla="*/ 332332 h 598353"/>
              <a:gd name="connsiteX14" fmla="*/ 28 w 251071"/>
              <a:gd name="connsiteY14" fmla="*/ 286708 h 598353"/>
              <a:gd name="connsiteX15" fmla="*/ 16661 w 251071"/>
              <a:gd name="connsiteY15" fmla="*/ 273402 h 598353"/>
              <a:gd name="connsiteX16" fmla="*/ 117888 w 251071"/>
              <a:gd name="connsiteY16" fmla="*/ 135 h 598353"/>
              <a:gd name="connsiteX17" fmla="*/ 149254 w 251071"/>
              <a:gd name="connsiteY17" fmla="*/ 19619 h 598353"/>
              <a:gd name="connsiteX18" fmla="*/ 129769 w 251071"/>
              <a:gd name="connsiteY18" fmla="*/ 47184 h 598353"/>
              <a:gd name="connsiteX19" fmla="*/ 116937 w 251071"/>
              <a:gd name="connsiteY19" fmla="*/ 52887 h 598353"/>
              <a:gd name="connsiteX20" fmla="*/ 67037 w 251071"/>
              <a:gd name="connsiteY20" fmla="*/ 26747 h 598353"/>
              <a:gd name="connsiteX21" fmla="*/ 77493 w 251071"/>
              <a:gd name="connsiteY21" fmla="*/ 6787 h 598353"/>
              <a:gd name="connsiteX22" fmla="*/ 117888 w 251071"/>
              <a:gd name="connsiteY22" fmla="*/ 135 h 5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1071" h="598353">
                <a:moveTo>
                  <a:pt x="186801" y="525759"/>
                </a:moveTo>
                <a:cubicBezTo>
                  <a:pt x="203911" y="534789"/>
                  <a:pt x="216266" y="541442"/>
                  <a:pt x="228624" y="548096"/>
                </a:cubicBezTo>
                <a:cubicBezTo>
                  <a:pt x="237178" y="552848"/>
                  <a:pt x="243832" y="559502"/>
                  <a:pt x="247159" y="569007"/>
                </a:cubicBezTo>
                <a:cubicBezTo>
                  <a:pt x="250009" y="578037"/>
                  <a:pt x="254762" y="588493"/>
                  <a:pt x="246208" y="595621"/>
                </a:cubicBezTo>
                <a:cubicBezTo>
                  <a:pt x="239079" y="601799"/>
                  <a:pt x="230049" y="596096"/>
                  <a:pt x="221970" y="592294"/>
                </a:cubicBezTo>
                <a:cubicBezTo>
                  <a:pt x="196306" y="579463"/>
                  <a:pt x="193455" y="554750"/>
                  <a:pt x="186801" y="525759"/>
                </a:cubicBezTo>
                <a:close/>
                <a:moveTo>
                  <a:pt x="69888" y="491065"/>
                </a:moveTo>
                <a:cubicBezTo>
                  <a:pt x="78918" y="490115"/>
                  <a:pt x="88899" y="490591"/>
                  <a:pt x="87474" y="506748"/>
                </a:cubicBezTo>
                <a:cubicBezTo>
                  <a:pt x="86047" y="525283"/>
                  <a:pt x="78918" y="536690"/>
                  <a:pt x="58007" y="535739"/>
                </a:cubicBezTo>
                <a:cubicBezTo>
                  <a:pt x="43750" y="535265"/>
                  <a:pt x="31869" y="531938"/>
                  <a:pt x="31869" y="515304"/>
                </a:cubicBezTo>
                <a:cubicBezTo>
                  <a:pt x="32343" y="491540"/>
                  <a:pt x="50878" y="492016"/>
                  <a:pt x="69888" y="491065"/>
                </a:cubicBezTo>
                <a:close/>
                <a:moveTo>
                  <a:pt x="16661" y="273402"/>
                </a:moveTo>
                <a:cubicBezTo>
                  <a:pt x="25215" y="273876"/>
                  <a:pt x="47551" y="302867"/>
                  <a:pt x="46126" y="312372"/>
                </a:cubicBezTo>
                <a:cubicBezTo>
                  <a:pt x="44701" y="321876"/>
                  <a:pt x="41374" y="331383"/>
                  <a:pt x="29493" y="332332"/>
                </a:cubicBezTo>
                <a:cubicBezTo>
                  <a:pt x="21888" y="332808"/>
                  <a:pt x="-923" y="296689"/>
                  <a:pt x="28" y="286708"/>
                </a:cubicBezTo>
                <a:cubicBezTo>
                  <a:pt x="1453" y="275778"/>
                  <a:pt x="9533" y="274827"/>
                  <a:pt x="16661" y="273402"/>
                </a:cubicBezTo>
                <a:close/>
                <a:moveTo>
                  <a:pt x="117888" y="135"/>
                </a:moveTo>
                <a:cubicBezTo>
                  <a:pt x="134046" y="-816"/>
                  <a:pt x="145453" y="2986"/>
                  <a:pt x="149254" y="19619"/>
                </a:cubicBezTo>
                <a:cubicBezTo>
                  <a:pt x="153056" y="36252"/>
                  <a:pt x="141651" y="41955"/>
                  <a:pt x="129769" y="47184"/>
                </a:cubicBezTo>
                <a:cubicBezTo>
                  <a:pt x="125493" y="49084"/>
                  <a:pt x="121215" y="50985"/>
                  <a:pt x="116937" y="52887"/>
                </a:cubicBezTo>
                <a:cubicBezTo>
                  <a:pt x="89374" y="64292"/>
                  <a:pt x="75591" y="56212"/>
                  <a:pt x="67037" y="26747"/>
                </a:cubicBezTo>
                <a:cubicBezTo>
                  <a:pt x="64185" y="15817"/>
                  <a:pt x="67988" y="10590"/>
                  <a:pt x="77493" y="6787"/>
                </a:cubicBezTo>
                <a:cubicBezTo>
                  <a:pt x="90799" y="1084"/>
                  <a:pt x="105056" y="2035"/>
                  <a:pt x="117888" y="135"/>
                </a:cubicBezTo>
                <a:close/>
              </a:path>
            </a:pathLst>
          </a:custGeom>
          <a:solidFill>
            <a:srgbClr val="9CCCD2">
              <a:lumMod val="50000"/>
            </a:srgbClr>
          </a:solidFill>
          <a:ln w="29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8BD0D17B-8C1C-9D1B-5761-F1914693DD06}"/>
              </a:ext>
            </a:extLst>
          </p:cNvPr>
          <p:cNvSpPr txBox="1">
            <a:spLocks/>
          </p:cNvSpPr>
          <p:nvPr/>
        </p:nvSpPr>
        <p:spPr>
          <a:xfrm>
            <a:off x="1" y="-7941"/>
            <a:ext cx="12191999" cy="10125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ko-KR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Arial"/>
                <a:cs typeface="Arial" pitchFamily="34" charset="0"/>
              </a:rPr>
              <a:t>Barrierer</a:t>
            </a:r>
            <a:r>
              <a:rPr kumimoji="0" lang="nb-NO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6D90A7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nb-NO" altLang="ko-KR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Arial"/>
                <a:cs typeface="Arial" pitchFamily="34" charset="0"/>
              </a:rPr>
              <a:t>–</a:t>
            </a:r>
            <a:r>
              <a:rPr kumimoji="0" lang="nb-NO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6D90A7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nb-NO" altLang="ko-KR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itchFamily="34" charset="0"/>
              </a:rPr>
              <a:t>kunstig intelligens</a:t>
            </a:r>
          </a:p>
        </p:txBody>
      </p:sp>
      <p:sp>
        <p:nvSpPr>
          <p:cNvPr id="67" name="Rectangle 18">
            <a:extLst>
              <a:ext uri="{FF2B5EF4-FFF2-40B4-BE49-F238E27FC236}">
                <a16:creationId xmlns:a16="http://schemas.microsoft.com/office/drawing/2014/main" id="{7A137723-15B7-03F4-8461-4E6F3850CA59}"/>
              </a:ext>
            </a:extLst>
          </p:cNvPr>
          <p:cNvSpPr/>
          <p:nvPr/>
        </p:nvSpPr>
        <p:spPr>
          <a:xfrm rot="18900000">
            <a:off x="772203" y="1354605"/>
            <a:ext cx="447436" cy="447436"/>
          </a:xfrm>
          <a:prstGeom prst="rect">
            <a:avLst/>
          </a:prstGeom>
          <a:solidFill>
            <a:srgbClr val="507C89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68" name="TextBox 19">
            <a:extLst>
              <a:ext uri="{FF2B5EF4-FFF2-40B4-BE49-F238E27FC236}">
                <a16:creationId xmlns:a16="http://schemas.microsoft.com/office/drawing/2014/main" id="{6408F977-9621-6B77-6D62-C583F1C3523D}"/>
              </a:ext>
            </a:extLst>
          </p:cNvPr>
          <p:cNvSpPr txBox="1"/>
          <p:nvPr/>
        </p:nvSpPr>
        <p:spPr>
          <a:xfrm>
            <a:off x="751319" y="1439824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>
              <a:defRPr/>
            </a:pPr>
            <a:r>
              <a:rPr lang="nb-NO" altLang="ko-KR" sz="1200" b="1" dirty="0">
                <a:solidFill>
                  <a:prstClr val="white">
                    <a:lumMod val="85000"/>
                  </a:prstClr>
                </a:solidFill>
                <a:cs typeface="Arial" pitchFamily="34" charset="0"/>
              </a:rPr>
              <a:t>01</a:t>
            </a:r>
          </a:p>
        </p:txBody>
      </p:sp>
      <p:grpSp>
        <p:nvGrpSpPr>
          <p:cNvPr id="69" name="Group 20">
            <a:extLst>
              <a:ext uri="{FF2B5EF4-FFF2-40B4-BE49-F238E27FC236}">
                <a16:creationId xmlns:a16="http://schemas.microsoft.com/office/drawing/2014/main" id="{F235BCA4-EC92-ADD5-6465-917121D8F873}"/>
              </a:ext>
            </a:extLst>
          </p:cNvPr>
          <p:cNvGrpSpPr/>
          <p:nvPr/>
        </p:nvGrpSpPr>
        <p:grpSpPr>
          <a:xfrm>
            <a:off x="1384370" y="1146666"/>
            <a:ext cx="1960553" cy="817148"/>
            <a:chOff x="3233963" y="1954419"/>
            <a:chExt cx="1400520" cy="817148"/>
          </a:xfrm>
        </p:grpSpPr>
        <p:sp>
          <p:nvSpPr>
            <p:cNvPr id="70" name="TextBox 21">
              <a:extLst>
                <a:ext uri="{FF2B5EF4-FFF2-40B4-BE49-F238E27FC236}">
                  <a16:creationId xmlns:a16="http://schemas.microsoft.com/office/drawing/2014/main" id="{D38D4A35-E908-17E7-14EA-41B5AD61A070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>
                <a:defRPr/>
              </a:pPr>
              <a:r>
                <a:rPr lang="nb-NO" altLang="ko-KR" sz="1200" b="1" dirty="0">
                  <a:solidFill>
                    <a:schemeClr val="tx1">
                      <a:lumMod val="85000"/>
                    </a:schemeClr>
                  </a:solidFill>
                  <a:cs typeface="Arial" pitchFamily="34" charset="0"/>
                </a:rPr>
                <a:t>Hvilke KI verktøy?</a:t>
              </a:r>
            </a:p>
          </p:txBody>
        </p:sp>
        <p:sp>
          <p:nvSpPr>
            <p:cNvPr id="71" name="TextBox 22">
              <a:extLst>
                <a:ext uri="{FF2B5EF4-FFF2-40B4-BE49-F238E27FC236}">
                  <a16:creationId xmlns:a16="http://schemas.microsoft.com/office/drawing/2014/main" id="{A160E5E6-2209-00A5-E81F-D2E2FDDF5518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>
                <a:defRPr/>
              </a:pPr>
              <a:r>
                <a:rPr lang="nb-NO" altLang="ko-KR" sz="1100" dirty="0">
                  <a:cs typeface="Arial" pitchFamily="34" charset="0"/>
                </a:rPr>
                <a:t>Manglende innsikt i ulike KI-verktøy og hvilke som kan brukes?</a:t>
              </a:r>
            </a:p>
          </p:txBody>
        </p:sp>
      </p:grpSp>
      <p:sp>
        <p:nvSpPr>
          <p:cNvPr id="72" name="Rectangle 18">
            <a:extLst>
              <a:ext uri="{FF2B5EF4-FFF2-40B4-BE49-F238E27FC236}">
                <a16:creationId xmlns:a16="http://schemas.microsoft.com/office/drawing/2014/main" id="{79480617-4736-0D3A-00C1-60DEBB9AC2F5}"/>
              </a:ext>
            </a:extLst>
          </p:cNvPr>
          <p:cNvSpPr/>
          <p:nvPr/>
        </p:nvSpPr>
        <p:spPr>
          <a:xfrm rot="18900000">
            <a:off x="1078173" y="2796543"/>
            <a:ext cx="447436" cy="447436"/>
          </a:xfrm>
          <a:prstGeom prst="rect">
            <a:avLst/>
          </a:prstGeom>
          <a:solidFill>
            <a:srgbClr val="507C89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BE7DE863-5C19-1EB2-5C4A-F13603D3B30F}"/>
              </a:ext>
            </a:extLst>
          </p:cNvPr>
          <p:cNvSpPr txBox="1"/>
          <p:nvPr/>
        </p:nvSpPr>
        <p:spPr>
          <a:xfrm>
            <a:off x="1057289" y="2881762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>
              <a:defRPr/>
            </a:pPr>
            <a:r>
              <a:rPr lang="nb-NO" altLang="ko-KR" sz="1200" b="1" dirty="0">
                <a:solidFill>
                  <a:prstClr val="white">
                    <a:lumMod val="85000"/>
                  </a:prstClr>
                </a:solidFill>
                <a:cs typeface="Arial" pitchFamily="34" charset="0"/>
              </a:rPr>
              <a:t>02</a:t>
            </a:r>
          </a:p>
        </p:txBody>
      </p:sp>
      <p:grpSp>
        <p:nvGrpSpPr>
          <p:cNvPr id="74" name="Group 20">
            <a:extLst>
              <a:ext uri="{FF2B5EF4-FFF2-40B4-BE49-F238E27FC236}">
                <a16:creationId xmlns:a16="http://schemas.microsoft.com/office/drawing/2014/main" id="{E5477469-E236-E3CE-5018-DA245F89816C}"/>
              </a:ext>
            </a:extLst>
          </p:cNvPr>
          <p:cNvGrpSpPr/>
          <p:nvPr/>
        </p:nvGrpSpPr>
        <p:grpSpPr>
          <a:xfrm>
            <a:off x="1690340" y="2588604"/>
            <a:ext cx="1960553" cy="817148"/>
            <a:chOff x="3233963" y="1954419"/>
            <a:chExt cx="1400520" cy="817148"/>
          </a:xfrm>
        </p:grpSpPr>
        <p:sp>
          <p:nvSpPr>
            <p:cNvPr id="75" name="TextBox 21">
              <a:extLst>
                <a:ext uri="{FF2B5EF4-FFF2-40B4-BE49-F238E27FC236}">
                  <a16:creationId xmlns:a16="http://schemas.microsoft.com/office/drawing/2014/main" id="{B0582481-DA24-A367-61BF-B0D4E47DBE12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>
                <a:defRPr/>
              </a:pPr>
              <a:r>
                <a:rPr lang="nb-NO" altLang="ko-KR" sz="1200" b="1" dirty="0">
                  <a:solidFill>
                    <a:schemeClr val="tx1">
                      <a:lumMod val="85000"/>
                    </a:schemeClr>
                  </a:solidFill>
                  <a:cs typeface="Arial" pitchFamily="34" charset="0"/>
                </a:rPr>
                <a:t>Hva kan jeg bruke det til?</a:t>
              </a:r>
            </a:p>
          </p:txBody>
        </p:sp>
        <p:sp>
          <p:nvSpPr>
            <p:cNvPr id="76" name="TextBox 22">
              <a:extLst>
                <a:ext uri="{FF2B5EF4-FFF2-40B4-BE49-F238E27FC236}">
                  <a16:creationId xmlns:a16="http://schemas.microsoft.com/office/drawing/2014/main" id="{8309BE45-0002-EFEA-73A5-37B9BA239AE1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>
                <a:defRPr/>
              </a:pPr>
              <a:r>
                <a:rPr lang="nb-NO" altLang="ko-KR" sz="1100" dirty="0">
                  <a:cs typeface="Arial" pitchFamily="34" charset="0"/>
                </a:rPr>
                <a:t>Manglende innsikt i hvordan KI kan løse utfordringer og oppgaver</a:t>
              </a:r>
            </a:p>
          </p:txBody>
        </p:sp>
      </p:grpSp>
      <p:sp>
        <p:nvSpPr>
          <p:cNvPr id="77" name="Rectangle 18">
            <a:extLst>
              <a:ext uri="{FF2B5EF4-FFF2-40B4-BE49-F238E27FC236}">
                <a16:creationId xmlns:a16="http://schemas.microsoft.com/office/drawing/2014/main" id="{03B3CC6C-4635-7D56-776C-745FE96E692E}"/>
              </a:ext>
            </a:extLst>
          </p:cNvPr>
          <p:cNvSpPr/>
          <p:nvPr/>
        </p:nvSpPr>
        <p:spPr>
          <a:xfrm rot="18900000">
            <a:off x="8257698" y="1354605"/>
            <a:ext cx="447436" cy="447436"/>
          </a:xfrm>
          <a:prstGeom prst="rect">
            <a:avLst/>
          </a:prstGeom>
          <a:solidFill>
            <a:srgbClr val="507C89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8" name="TextBox 19">
            <a:extLst>
              <a:ext uri="{FF2B5EF4-FFF2-40B4-BE49-F238E27FC236}">
                <a16:creationId xmlns:a16="http://schemas.microsoft.com/office/drawing/2014/main" id="{5E1C295D-B612-8D2C-9E2C-6654D00B71EC}"/>
              </a:ext>
            </a:extLst>
          </p:cNvPr>
          <p:cNvSpPr txBox="1"/>
          <p:nvPr/>
        </p:nvSpPr>
        <p:spPr>
          <a:xfrm>
            <a:off x="8236814" y="1439824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>
              <a:defRPr/>
            </a:pPr>
            <a:r>
              <a:rPr lang="nb-NO" altLang="ko-KR" sz="1200" b="1" dirty="0">
                <a:solidFill>
                  <a:prstClr val="white">
                    <a:lumMod val="85000"/>
                  </a:prstClr>
                </a:solidFill>
                <a:cs typeface="Arial" pitchFamily="34" charset="0"/>
              </a:rPr>
              <a:t>03</a:t>
            </a:r>
          </a:p>
        </p:txBody>
      </p:sp>
      <p:grpSp>
        <p:nvGrpSpPr>
          <p:cNvPr id="79" name="Group 20">
            <a:extLst>
              <a:ext uri="{FF2B5EF4-FFF2-40B4-BE49-F238E27FC236}">
                <a16:creationId xmlns:a16="http://schemas.microsoft.com/office/drawing/2014/main" id="{843CA623-C2DF-80C4-790B-C4681E1F889C}"/>
              </a:ext>
            </a:extLst>
          </p:cNvPr>
          <p:cNvGrpSpPr/>
          <p:nvPr/>
        </p:nvGrpSpPr>
        <p:grpSpPr>
          <a:xfrm>
            <a:off x="8869865" y="1146666"/>
            <a:ext cx="1960553" cy="647871"/>
            <a:chOff x="3233963" y="1954419"/>
            <a:chExt cx="1400520" cy="647871"/>
          </a:xfrm>
        </p:grpSpPr>
        <p:sp>
          <p:nvSpPr>
            <p:cNvPr id="80" name="TextBox 21">
              <a:extLst>
                <a:ext uri="{FF2B5EF4-FFF2-40B4-BE49-F238E27FC236}">
                  <a16:creationId xmlns:a16="http://schemas.microsoft.com/office/drawing/2014/main" id="{06E61A91-9E59-CA8D-37A2-902A6F5D261C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>
                <a:defRPr/>
              </a:pPr>
              <a:r>
                <a:rPr lang="nb-NO" altLang="ko-KR" sz="1200" b="1" dirty="0">
                  <a:solidFill>
                    <a:schemeClr val="tx1">
                      <a:lumMod val="85000"/>
                    </a:schemeClr>
                  </a:solidFill>
                  <a:cs typeface="Arial" pitchFamily="34" charset="0"/>
                </a:rPr>
                <a:t>Det er for dyrt</a:t>
              </a:r>
            </a:p>
          </p:txBody>
        </p:sp>
        <p:sp>
          <p:nvSpPr>
            <p:cNvPr id="81" name="TextBox 22">
              <a:extLst>
                <a:ext uri="{FF2B5EF4-FFF2-40B4-BE49-F238E27FC236}">
                  <a16:creationId xmlns:a16="http://schemas.microsoft.com/office/drawing/2014/main" id="{E91057BB-42F5-2B1E-2F02-191256A9CA2F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>
                <a:defRPr/>
              </a:pPr>
              <a:r>
                <a:rPr lang="nb-NO" altLang="ko-KR" sz="1100" dirty="0">
                  <a:cs typeface="Arial" pitchFamily="34" charset="0"/>
                </a:rPr>
                <a:t>For høye investerings- og opplæringskostnader</a:t>
              </a:r>
            </a:p>
          </p:txBody>
        </p:sp>
      </p:grpSp>
      <p:sp>
        <p:nvSpPr>
          <p:cNvPr id="82" name="Rectangle 18">
            <a:extLst>
              <a:ext uri="{FF2B5EF4-FFF2-40B4-BE49-F238E27FC236}">
                <a16:creationId xmlns:a16="http://schemas.microsoft.com/office/drawing/2014/main" id="{4DD57249-0C26-582D-D5AB-CD86866FE7D6}"/>
              </a:ext>
            </a:extLst>
          </p:cNvPr>
          <p:cNvSpPr/>
          <p:nvPr/>
        </p:nvSpPr>
        <p:spPr>
          <a:xfrm rot="18900000">
            <a:off x="7765083" y="2795128"/>
            <a:ext cx="447436" cy="447436"/>
          </a:xfrm>
          <a:prstGeom prst="rect">
            <a:avLst/>
          </a:prstGeom>
          <a:solidFill>
            <a:srgbClr val="507C89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3" name="TextBox 19">
            <a:extLst>
              <a:ext uri="{FF2B5EF4-FFF2-40B4-BE49-F238E27FC236}">
                <a16:creationId xmlns:a16="http://schemas.microsoft.com/office/drawing/2014/main" id="{6A47E109-DA7B-4635-0E52-DCF29785175F}"/>
              </a:ext>
            </a:extLst>
          </p:cNvPr>
          <p:cNvSpPr txBox="1"/>
          <p:nvPr/>
        </p:nvSpPr>
        <p:spPr>
          <a:xfrm>
            <a:off x="7744199" y="2880347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>
              <a:defRPr/>
            </a:pPr>
            <a:r>
              <a:rPr lang="nb-NO" altLang="ko-KR" sz="1200" b="1" dirty="0">
                <a:solidFill>
                  <a:prstClr val="white">
                    <a:lumMod val="85000"/>
                  </a:prstClr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84" name="Group 20">
            <a:extLst>
              <a:ext uri="{FF2B5EF4-FFF2-40B4-BE49-F238E27FC236}">
                <a16:creationId xmlns:a16="http://schemas.microsoft.com/office/drawing/2014/main" id="{662CDE4E-8CA0-C09A-B2E7-339B45BEA42F}"/>
              </a:ext>
            </a:extLst>
          </p:cNvPr>
          <p:cNvGrpSpPr/>
          <p:nvPr/>
        </p:nvGrpSpPr>
        <p:grpSpPr>
          <a:xfrm>
            <a:off x="8377250" y="2587189"/>
            <a:ext cx="1960553" cy="817148"/>
            <a:chOff x="3233963" y="1954419"/>
            <a:chExt cx="1400520" cy="817148"/>
          </a:xfrm>
        </p:grpSpPr>
        <p:sp>
          <p:nvSpPr>
            <p:cNvPr id="85" name="TextBox 21">
              <a:extLst>
                <a:ext uri="{FF2B5EF4-FFF2-40B4-BE49-F238E27FC236}">
                  <a16:creationId xmlns:a16="http://schemas.microsoft.com/office/drawing/2014/main" id="{21586A23-C5BB-E5B6-4EBB-D5ADC3592C61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>
                <a:defRPr/>
              </a:pPr>
              <a:r>
                <a:rPr lang="nb-NO" altLang="ko-KR" sz="1200" b="1" dirty="0">
                  <a:solidFill>
                    <a:schemeClr val="tx1">
                      <a:lumMod val="85000"/>
                    </a:schemeClr>
                  </a:solidFill>
                  <a:cs typeface="Arial" pitchFamily="34" charset="0"/>
                </a:rPr>
                <a:t>Er det trygt?</a:t>
              </a:r>
            </a:p>
          </p:txBody>
        </p:sp>
        <p:sp>
          <p:nvSpPr>
            <p:cNvPr id="86" name="TextBox 22">
              <a:extLst>
                <a:ext uri="{FF2B5EF4-FFF2-40B4-BE49-F238E27FC236}">
                  <a16:creationId xmlns:a16="http://schemas.microsoft.com/office/drawing/2014/main" id="{167F91D9-630E-7823-024C-0B160F9214BC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>
                <a:defRPr/>
              </a:pPr>
              <a:r>
                <a:rPr lang="nb-NO" altLang="ko-KR" sz="1100" dirty="0">
                  <a:cs typeface="Arial" pitchFamily="34" charset="0"/>
                </a:rPr>
                <a:t>Bekymringer til bruk av KI-verktøy og regler som begrenser mulighetene</a:t>
              </a:r>
            </a:p>
          </p:txBody>
        </p:sp>
      </p:grpSp>
      <p:pic>
        <p:nvPicPr>
          <p:cNvPr id="109" name="Grafikk 108" descr="Robot med heldekkende fyll">
            <a:extLst>
              <a:ext uri="{FF2B5EF4-FFF2-40B4-BE49-F238E27FC236}">
                <a16:creationId xmlns:a16="http://schemas.microsoft.com/office/drawing/2014/main" id="{07A42763-D9B4-50E5-E6A0-0898D64FD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7313" y="5004670"/>
            <a:ext cx="1740977" cy="1740977"/>
          </a:xfrm>
          <a:prstGeom prst="rect">
            <a:avLst/>
          </a:prstGeom>
        </p:spPr>
      </p:pic>
      <p:pic>
        <p:nvPicPr>
          <p:cNvPr id="111" name="Grafikk 110" descr="Datamaskin med heldekkende fyll">
            <a:extLst>
              <a:ext uri="{FF2B5EF4-FFF2-40B4-BE49-F238E27FC236}">
                <a16:creationId xmlns:a16="http://schemas.microsoft.com/office/drawing/2014/main" id="{A00BBB5B-6FD0-089B-D7D0-9B0506EA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449" y="5095781"/>
            <a:ext cx="1591782" cy="1591782"/>
          </a:xfrm>
          <a:prstGeom prst="rect">
            <a:avLst/>
          </a:prstGeom>
        </p:spPr>
      </p:pic>
      <p:sp>
        <p:nvSpPr>
          <p:cNvPr id="2" name="Rectangle 18">
            <a:extLst>
              <a:ext uri="{FF2B5EF4-FFF2-40B4-BE49-F238E27FC236}">
                <a16:creationId xmlns:a16="http://schemas.microsoft.com/office/drawing/2014/main" id="{AF3AEAB3-A79B-7AE2-B91A-4BA62781B5C8}"/>
              </a:ext>
            </a:extLst>
          </p:cNvPr>
          <p:cNvSpPr/>
          <p:nvPr/>
        </p:nvSpPr>
        <p:spPr>
          <a:xfrm rot="18900000">
            <a:off x="4655989" y="5773063"/>
            <a:ext cx="447436" cy="447436"/>
          </a:xfrm>
          <a:prstGeom prst="rect">
            <a:avLst/>
          </a:prstGeom>
          <a:solidFill>
            <a:srgbClr val="507C89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C29748B1-7121-2B20-CE1F-728D13133683}"/>
              </a:ext>
            </a:extLst>
          </p:cNvPr>
          <p:cNvGrpSpPr/>
          <p:nvPr/>
        </p:nvGrpSpPr>
        <p:grpSpPr>
          <a:xfrm>
            <a:off x="5268156" y="5565124"/>
            <a:ext cx="1960553" cy="863315"/>
            <a:chOff x="3233963" y="1954419"/>
            <a:chExt cx="1400520" cy="863315"/>
          </a:xfrm>
        </p:grpSpPr>
        <p:sp>
          <p:nvSpPr>
            <p:cNvPr id="5" name="TextBox 21">
              <a:extLst>
                <a:ext uri="{FF2B5EF4-FFF2-40B4-BE49-F238E27FC236}">
                  <a16:creationId xmlns:a16="http://schemas.microsoft.com/office/drawing/2014/main" id="{AA67F371-8FE7-EE83-BBF0-003428C7D09D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>
                <a:defRPr/>
              </a:pPr>
              <a:r>
                <a:rPr lang="nb-NO" altLang="ko-KR" sz="1400" b="1" dirty="0">
                  <a:solidFill>
                    <a:schemeClr val="tx1">
                      <a:lumMod val="85000"/>
                    </a:schemeClr>
                  </a:solidFill>
                  <a:cs typeface="Arial" pitchFamily="34" charset="0"/>
                </a:rPr>
                <a:t>Datakvalitet/tilgang</a:t>
              </a:r>
            </a:p>
          </p:txBody>
        </p:sp>
        <p:sp>
          <p:nvSpPr>
            <p:cNvPr id="6" name="TextBox 22">
              <a:extLst>
                <a:ext uri="{FF2B5EF4-FFF2-40B4-BE49-F238E27FC236}">
                  <a16:creationId xmlns:a16="http://schemas.microsoft.com/office/drawing/2014/main" id="{87321C41-B113-71D2-48A4-5A49A2F8F385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>
                <a:defRPr/>
              </a:pPr>
              <a:r>
                <a:rPr lang="nb-NO" altLang="ko-KR" sz="1200" b="1" dirty="0">
                  <a:cs typeface="Arial" pitchFamily="34" charset="0"/>
                </a:rPr>
                <a:t>Manglende tilgang, format eller kvalitet på data</a:t>
              </a:r>
              <a:r>
                <a:rPr lang="nb-NO" altLang="ko-KR" sz="1200" dirty="0">
                  <a:cs typeface="Arial" pitchFamily="34" charset="0"/>
                </a:rPr>
                <a:t>!</a:t>
              </a:r>
            </a:p>
          </p:txBody>
        </p:sp>
      </p:grpSp>
      <p:pic>
        <p:nvPicPr>
          <p:cNvPr id="8" name="Grafikk 7" descr="Tingenes internett med heldekkende fyll">
            <a:extLst>
              <a:ext uri="{FF2B5EF4-FFF2-40B4-BE49-F238E27FC236}">
                <a16:creationId xmlns:a16="http://schemas.microsoft.com/office/drawing/2014/main" id="{A10617AD-CA6B-BD0F-26B0-34B036B80F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03924" y="5818844"/>
            <a:ext cx="345408" cy="34540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9A64B73-07CF-AF2F-DE21-54C626A957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596" y="365125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4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58511B-7875-8803-3E7B-7CCF6C23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går det tregt i kommuner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D06045D-3AD2-1666-9D49-2082BCBD5A4B}"/>
              </a:ext>
            </a:extLst>
          </p:cNvPr>
          <p:cNvSpPr txBox="1"/>
          <p:nvPr/>
        </p:nvSpPr>
        <p:spPr>
          <a:xfrm>
            <a:off x="1091683" y="27385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BE33B01-1F0F-BFFC-154B-153049C2883E}"/>
              </a:ext>
            </a:extLst>
          </p:cNvPr>
          <p:cNvSpPr txBox="1"/>
          <p:nvPr/>
        </p:nvSpPr>
        <p:spPr>
          <a:xfrm>
            <a:off x="1244083" y="28909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9D8F0D8-C2BB-7B3C-F412-4445F66AB97B}"/>
              </a:ext>
            </a:extLst>
          </p:cNvPr>
          <p:cNvSpPr txBox="1"/>
          <p:nvPr/>
        </p:nvSpPr>
        <p:spPr>
          <a:xfrm>
            <a:off x="1396483" y="30433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6BA9287-C3D0-0E6C-0C4E-2BA64688F8F1}"/>
              </a:ext>
            </a:extLst>
          </p:cNvPr>
          <p:cNvSpPr txBox="1"/>
          <p:nvPr/>
        </p:nvSpPr>
        <p:spPr>
          <a:xfrm>
            <a:off x="1548883" y="31957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2C27242-D6B6-4FDD-56C6-A285C6AB3375}"/>
              </a:ext>
            </a:extLst>
          </p:cNvPr>
          <p:cNvSpPr txBox="1"/>
          <p:nvPr/>
        </p:nvSpPr>
        <p:spPr>
          <a:xfrm>
            <a:off x="1701283" y="33481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70017CC-E873-2BD9-2909-B85999EDB8F3}"/>
              </a:ext>
            </a:extLst>
          </p:cNvPr>
          <p:cNvSpPr txBox="1"/>
          <p:nvPr/>
        </p:nvSpPr>
        <p:spPr>
          <a:xfrm>
            <a:off x="1853683" y="35005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7893883-8E05-5589-0A46-C60583476673}"/>
              </a:ext>
            </a:extLst>
          </p:cNvPr>
          <p:cNvSpPr txBox="1"/>
          <p:nvPr/>
        </p:nvSpPr>
        <p:spPr>
          <a:xfrm>
            <a:off x="2006083" y="36529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36B8967-D99C-5806-A582-A5D64F91DB9A}"/>
              </a:ext>
            </a:extLst>
          </p:cNvPr>
          <p:cNvSpPr txBox="1"/>
          <p:nvPr/>
        </p:nvSpPr>
        <p:spPr>
          <a:xfrm>
            <a:off x="2158483" y="38053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FD5DFA3-1946-D6CD-097D-C7DA3EEF08B5}"/>
              </a:ext>
            </a:extLst>
          </p:cNvPr>
          <p:cNvSpPr txBox="1"/>
          <p:nvPr/>
        </p:nvSpPr>
        <p:spPr>
          <a:xfrm>
            <a:off x="2310883" y="39577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7AE4DCD-6CE2-9F7B-78A2-0C06DF2072DE}"/>
              </a:ext>
            </a:extLst>
          </p:cNvPr>
          <p:cNvSpPr txBox="1"/>
          <p:nvPr/>
        </p:nvSpPr>
        <p:spPr>
          <a:xfrm>
            <a:off x="2463283" y="41101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30AE4AC-B00B-7838-612C-8258F56F0EED}"/>
              </a:ext>
            </a:extLst>
          </p:cNvPr>
          <p:cNvSpPr txBox="1"/>
          <p:nvPr/>
        </p:nvSpPr>
        <p:spPr>
          <a:xfrm>
            <a:off x="2615683" y="42625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6FD4D92-1FFC-9D37-FEE7-892062345FA1}"/>
              </a:ext>
            </a:extLst>
          </p:cNvPr>
          <p:cNvSpPr txBox="1"/>
          <p:nvPr/>
        </p:nvSpPr>
        <p:spPr>
          <a:xfrm>
            <a:off x="2768083" y="44149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C0A193EC-98C2-D3E2-EF64-399A67976B6D}"/>
              </a:ext>
            </a:extLst>
          </p:cNvPr>
          <p:cNvSpPr txBox="1"/>
          <p:nvPr/>
        </p:nvSpPr>
        <p:spPr>
          <a:xfrm>
            <a:off x="2920483" y="4567334"/>
            <a:ext cx="352697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Datakilde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36D254E-3DFC-3B74-B37A-3F45BACC9502}"/>
              </a:ext>
            </a:extLst>
          </p:cNvPr>
          <p:cNvSpPr txBox="1"/>
          <p:nvPr/>
        </p:nvSpPr>
        <p:spPr>
          <a:xfrm>
            <a:off x="7514254" y="3262603"/>
            <a:ext cx="35269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/>
              <a:t>KI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2F798E5A-38DB-9F2B-FDBD-6022AAE86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901" y="6134704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08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8D9B2-35B7-9DFA-C383-7F2702770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887A2A7D-1833-F3E7-7560-D776D2E6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 sz="3600" noProof="0" dirty="0"/>
              <a:t>Hva er status for bruk av kunstig intelligens (KI) i </a:t>
            </a:r>
            <a:r>
              <a:rPr lang="nb-NO" sz="3600" dirty="0"/>
              <a:t>OU-området</a:t>
            </a:r>
            <a:r>
              <a:rPr lang="nb-NO" sz="3600" noProof="0" dirty="0"/>
              <a:t>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5CF63B8-08F1-FD22-2AEE-E9B51CBD7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36" y="2179809"/>
            <a:ext cx="8078327" cy="3667637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C2C88B3-DBBE-DD20-B9C9-356828BCA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061" y="6053883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3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D80BE-DFE0-1720-54B3-4C836A56D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7C2B937-D18E-4F2A-EEE4-8B2995C9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 sz="3600" noProof="0" dirty="0"/>
              <a:t>Hva er status for bruk av kunstig intelligens (KI) i </a:t>
            </a:r>
            <a:r>
              <a:rPr lang="nb-NO" sz="3600" dirty="0"/>
              <a:t>OU-området</a:t>
            </a:r>
            <a:r>
              <a:rPr lang="nb-NO" sz="3600" noProof="0" dirty="0"/>
              <a:t>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D947C10-9D7F-4B9C-4E32-86AB9FD59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26" y="2194643"/>
            <a:ext cx="7868748" cy="364858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8B62CF67-C5B7-7424-3401-C611389D8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061" y="6053883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F3735D-B3CE-66E6-14AE-6EB2B98A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D6B160-1FC7-6ECD-2C2C-9B008EEEF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Spre kunnskap om arbeidet i regi av </a:t>
            </a:r>
            <a:r>
              <a:rPr lang="nb-NO" dirty="0" err="1"/>
              <a:t>DigiTV</a:t>
            </a:r>
            <a:r>
              <a:rPr lang="nb-NO" dirty="0"/>
              <a:t> innenfor E helse</a:t>
            </a:r>
          </a:p>
          <a:p>
            <a:r>
              <a:rPr lang="nb-NO" dirty="0"/>
              <a:t>Orientere om KI</a:t>
            </a:r>
          </a:p>
          <a:p>
            <a:r>
              <a:rPr lang="nb-NO" dirty="0"/>
              <a:t>Gi eksempler på mulige konkrete arbeidsflyter/oppgaver som er mulig å løse med kunstig intelligens nå og i fremtiden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3D40755-7DBF-0B3B-07F4-DD41A48DF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993765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7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05B34-EAB9-66E8-8319-B51E3F48F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C17938B2-B2C8-FBD3-7C62-2B7FC413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 sz="3600" noProof="0" dirty="0"/>
              <a:t>Hva er status for bruk av kunstig intelligens (KI) i </a:t>
            </a:r>
            <a:r>
              <a:rPr lang="nb-NO" sz="3600" dirty="0"/>
              <a:t>OU-området</a:t>
            </a:r>
            <a:r>
              <a:rPr lang="nb-NO" sz="3600" noProof="0" dirty="0"/>
              <a:t>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4DF219-3CC4-258F-D1B7-B18EAEEFD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10" y="2267620"/>
            <a:ext cx="7916380" cy="360095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87F5151-0A9F-4F92-CBAE-DF2323FFF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061" y="6053883"/>
            <a:ext cx="1242168" cy="35817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996773C-5BFF-6852-E7ED-2C4CC0362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596" y="365125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65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63A773-A1B2-98FF-63E3-F14CC4CD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vi i Skien 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10C080-33D7-C759-175C-D3E051FC8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Innenfor digitalisering jobber på tvers i hele kommunen. Porteføljeråd og porteføljestyre for digitaliseringsprosjekter</a:t>
            </a:r>
          </a:p>
          <a:p>
            <a:r>
              <a:rPr lang="nb-NO" dirty="0"/>
              <a:t>Opprettet ett team innenfor OU området: </a:t>
            </a:r>
          </a:p>
          <a:p>
            <a:pPr lvl="1"/>
            <a:r>
              <a:rPr lang="nb-NO" dirty="0"/>
              <a:t>Kartlegger oppgaver/arbeidsprosesser med fokus på anvendelse av KI</a:t>
            </a:r>
          </a:p>
          <a:p>
            <a:pPr lvl="2"/>
            <a:r>
              <a:rPr lang="nb-NO" dirty="0"/>
              <a:t>Kartlegge oppgaver som kan automatiseres ved naturlig avgang</a:t>
            </a:r>
          </a:p>
          <a:p>
            <a:pPr lvl="1"/>
            <a:r>
              <a:rPr lang="nb-NO" dirty="0"/>
              <a:t>Ha oversikt over tilgjengelig teknologi – ønsker å benytte anskaffet teknologi</a:t>
            </a:r>
          </a:p>
          <a:p>
            <a:pPr lvl="1"/>
            <a:r>
              <a:rPr lang="nb-NO" dirty="0"/>
              <a:t>Velger noen prioriterte områder</a:t>
            </a:r>
          </a:p>
          <a:p>
            <a:pPr lvl="1"/>
            <a:r>
              <a:rPr lang="nb-NO" dirty="0"/>
              <a:t>Intranett – agenter på datakilder</a:t>
            </a:r>
          </a:p>
          <a:p>
            <a:pPr lvl="1"/>
            <a:r>
              <a:rPr lang="nb-NO" dirty="0"/>
              <a:t>Hjemmeside – bedre service til innbyggere</a:t>
            </a:r>
          </a:p>
          <a:p>
            <a:pPr lvl="1"/>
            <a:r>
              <a:rPr lang="nb-NO" dirty="0"/>
              <a:t>Innkjøp - kontrollerfunksjon</a:t>
            </a:r>
          </a:p>
          <a:p>
            <a:pPr lvl="1"/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D1F916B-5C11-F0CC-17DA-443569BEC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061" y="6053883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0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E6893D-FBC6-4D82-255A-18C699B1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4FF07A-237D-E1A3-DE25-8484B71CE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Leverandørmarkedet – innebygd KI i fagapplikasjoner?</a:t>
            </a:r>
          </a:p>
          <a:p>
            <a:pPr lvl="1"/>
            <a:r>
              <a:rPr lang="nb-NO" dirty="0"/>
              <a:t>Prognoser</a:t>
            </a:r>
          </a:p>
          <a:p>
            <a:pPr lvl="2"/>
            <a:r>
              <a:rPr lang="nb-NO" dirty="0"/>
              <a:t>Fall i hjemmet - reinnleggelser</a:t>
            </a:r>
          </a:p>
          <a:p>
            <a:pPr lvl="2"/>
            <a:r>
              <a:rPr lang="nb-NO" dirty="0"/>
              <a:t>Turnus</a:t>
            </a:r>
          </a:p>
          <a:p>
            <a:pPr lvl="1"/>
            <a:r>
              <a:rPr lang="nb-NO" dirty="0"/>
              <a:t>Analyser</a:t>
            </a:r>
          </a:p>
          <a:p>
            <a:pPr lvl="2"/>
            <a:r>
              <a:rPr lang="nb-NO" dirty="0"/>
              <a:t>Foreslå tiltak med bakgrunn i data</a:t>
            </a:r>
          </a:p>
          <a:p>
            <a:pPr lvl="2"/>
            <a:r>
              <a:rPr lang="nb-NO" dirty="0"/>
              <a:t>Økonomiske analyser</a:t>
            </a:r>
          </a:p>
          <a:p>
            <a:pPr lvl="1"/>
            <a:r>
              <a:rPr lang="nb-NO" dirty="0"/>
              <a:t>Saksbehandling</a:t>
            </a:r>
          </a:p>
          <a:p>
            <a:pPr lvl="2"/>
            <a:r>
              <a:rPr lang="nb-NO" dirty="0"/>
              <a:t>Postmottak</a:t>
            </a:r>
          </a:p>
          <a:p>
            <a:pPr lvl="2"/>
            <a:r>
              <a:rPr lang="nb-NO" dirty="0"/>
              <a:t>Byggesak, er gjort i Norge</a:t>
            </a:r>
          </a:p>
          <a:p>
            <a:pPr lvl="1"/>
            <a:endParaRPr lang="nb-NO" dirty="0"/>
          </a:p>
        </p:txBody>
      </p:sp>
      <p:pic>
        <p:nvPicPr>
          <p:cNvPr id="4" name="Bilde 3" descr="fortune teller">
            <a:extLst>
              <a:ext uri="{FF2B5EF4-FFF2-40B4-BE49-F238E27FC236}">
                <a16:creationId xmlns:a16="http://schemas.microsoft.com/office/drawing/2014/main" id="{51F275C2-7885-2B04-5DAA-287A03F03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480" y="2631440"/>
            <a:ext cx="3500120" cy="350012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0BA864F-BDB7-6693-5A2F-52ED139FA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596" y="365125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7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E30A39B-5F68-908A-9CFC-989B0AB0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00412" cy="6858000"/>
          </a:xfrm>
          <a:prstGeom prst="rect">
            <a:avLst/>
          </a:prstGeom>
        </p:spPr>
      </p:pic>
      <p:pic>
        <p:nvPicPr>
          <p:cNvPr id="2" name="Bilde 1" descr="Et bilde som inneholder tekst, Font, Grafikk, kart&#10;&#10;Automatisk generert beskrivelse">
            <a:extLst>
              <a:ext uri="{FF2B5EF4-FFF2-40B4-BE49-F238E27FC236}">
                <a16:creationId xmlns:a16="http://schemas.microsoft.com/office/drawing/2014/main" id="{B88A7AD5-A79C-12E4-59F8-B1EEC64622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9004" y="98513"/>
            <a:ext cx="1512996" cy="116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2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62A66F-7F75-2045-A536-A475A20F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2070"/>
            <a:ext cx="10972800" cy="1132114"/>
          </a:xfrm>
        </p:spPr>
        <p:txBody>
          <a:bodyPr/>
          <a:lstStyle/>
          <a:p>
            <a:r>
              <a:rPr lang="nb-NO"/>
              <a:t>Nettside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01BE022-5709-533D-D43D-7163DF41C463}"/>
              </a:ext>
            </a:extLst>
          </p:cNvPr>
          <p:cNvSpPr txBox="1"/>
          <p:nvPr/>
        </p:nvSpPr>
        <p:spPr>
          <a:xfrm>
            <a:off x="8915400" y="61280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E-helse - DigiTV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Bilde 6" descr="Et bilde som inneholder tekst, Font, Grafikk, kart&#10;&#10;Automatisk generert beskrivelse">
            <a:extLst>
              <a:ext uri="{FF2B5EF4-FFF2-40B4-BE49-F238E27FC236}">
                <a16:creationId xmlns:a16="http://schemas.microsoft.com/office/drawing/2014/main" id="{CA9D9829-A9E9-2B89-B5A8-946B5FC974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271" y="582490"/>
            <a:ext cx="916599" cy="72243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2FBE0D7-A9D7-9A9D-C7B9-ABE2FFABA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304926"/>
            <a:ext cx="4525705" cy="5400674"/>
          </a:xfrm>
          <a:prstGeom prst="rect">
            <a:avLst/>
          </a:prstGeo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7BAF2EB-855D-3F7D-4F6B-0AE87AADB9F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6"/>
          <a:stretch>
            <a:fillRect/>
          </a:stretch>
        </p:blipFill>
        <p:spPr>
          <a:xfrm>
            <a:off x="5286440" y="1304926"/>
            <a:ext cx="5280154" cy="4823158"/>
          </a:xfrm>
        </p:spPr>
      </p:pic>
    </p:spTree>
    <p:extLst>
      <p:ext uri="{BB962C8B-B14F-4D97-AF65-F5344CB8AC3E}">
        <p14:creationId xmlns:p14="http://schemas.microsoft.com/office/powerpoint/2010/main" val="143421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Et bilde som inneholder tegnefilm, tekst, illustrasjon&#10;&#10;Automatisk generert beskrivelse">
            <a:extLst>
              <a:ext uri="{FF2B5EF4-FFF2-40B4-BE49-F238E27FC236}">
                <a16:creationId xmlns:a16="http://schemas.microsoft.com/office/drawing/2014/main" id="{04774AF2-8861-053A-EB41-721C351F81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1" r="8371"/>
          <a:stretch/>
        </p:blipFill>
        <p:spPr>
          <a:xfrm>
            <a:off x="3632315" y="731356"/>
            <a:ext cx="8481773" cy="60155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4B001C9-EDB9-E52D-4D27-A6FA3BDC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2" y="267150"/>
            <a:ext cx="552666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portefølje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739631-0324-770B-53C2-D009FD415F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434201"/>
            <a:ext cx="8610600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nb-N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tillegg til innføringsklare løsninger og bidrag i nasjonale arbeidsgrupper og aktiviteter  skal "riggen" ivareta følgende: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nb-NO" sz="2800"/>
              <a:t>EPJ fellesanskaffelse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nb-NO" sz="2800"/>
              <a:t>Velferdsteknologi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nb-NO" sz="2800"/>
              <a:t>Digital hjemmeoppfølging</a:t>
            </a:r>
          </a:p>
        </p:txBody>
      </p:sp>
      <p:pic>
        <p:nvPicPr>
          <p:cNvPr id="3" name="Bilde 2" descr="Et bilde som inneholder tekst, Font, Grafikk, kart&#10;&#10;Automatisk generert beskrivelse">
            <a:extLst>
              <a:ext uri="{FF2B5EF4-FFF2-40B4-BE49-F238E27FC236}">
                <a16:creationId xmlns:a16="http://schemas.microsoft.com/office/drawing/2014/main" id="{495C31B2-6E00-9387-86C4-C64EE6F8B5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74" y="5695950"/>
            <a:ext cx="1367642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D9A023-4C95-0BC6-51F4-30CB9B47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Fellesanskaffelse EPJ</a:t>
            </a:r>
          </a:p>
        </p:txBody>
      </p:sp>
      <p:pic>
        <p:nvPicPr>
          <p:cNvPr id="4098" name="Picture 2" descr="Et bilde som inneholder tekst, skjermbilde, Font, diagram&#10;&#10;KI-generert innhold kan være feil.">
            <a:extLst>
              <a:ext uri="{FF2B5EF4-FFF2-40B4-BE49-F238E27FC236}">
                <a16:creationId xmlns:a16="http://schemas.microsoft.com/office/drawing/2014/main" id="{DAA61C3B-9833-5CED-6807-C1E704E4A5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1629" y="1966293"/>
            <a:ext cx="10768741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Et bilde som inneholder tekst, Font, Grafikk, kart&#10;&#10;Automatisk generert beskrivelse">
            <a:extLst>
              <a:ext uri="{FF2B5EF4-FFF2-40B4-BE49-F238E27FC236}">
                <a16:creationId xmlns:a16="http://schemas.microsoft.com/office/drawing/2014/main" id="{3DA63B5E-EB5A-F506-1D9E-A21DA9DC5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620" y="5158192"/>
            <a:ext cx="1875779" cy="14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209032-8697-001E-085B-9A25488A7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92" y="161561"/>
            <a:ext cx="9949070" cy="6396426"/>
          </a:xfrm>
          <a:prstGeom prst="rect">
            <a:avLst/>
          </a:prstGeom>
        </p:spPr>
      </p:pic>
      <p:pic>
        <p:nvPicPr>
          <p:cNvPr id="3" name="Bilde 2" descr="Et bilde som inneholder tekst, Font, Grafikk, kart&#10;&#10;Automatisk generert beskrivelse">
            <a:extLst>
              <a:ext uri="{FF2B5EF4-FFF2-40B4-BE49-F238E27FC236}">
                <a16:creationId xmlns:a16="http://schemas.microsoft.com/office/drawing/2014/main" id="{AC5D4A71-E859-A7B1-C8F2-D28564B23E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886" y="300013"/>
            <a:ext cx="1607865" cy="12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1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6B658774-2D8B-451A-E964-7DA986567B5C}"/>
              </a:ext>
            </a:extLst>
          </p:cNvPr>
          <p:cNvSpPr txBox="1"/>
          <p:nvPr/>
        </p:nvSpPr>
        <p:spPr>
          <a:xfrm>
            <a:off x="733427" y="2194101"/>
            <a:ext cx="3543298" cy="397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/>
              <a:t>Nyhetsbrev</a:t>
            </a:r>
            <a:endParaRPr lang="en-US" sz="20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9BEE07D-1D94-F257-3B12-29D99D7E3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81" y="251289"/>
            <a:ext cx="2272062" cy="635542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42E4479-FCBC-5D7E-A459-A96794DB1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045" y="251289"/>
            <a:ext cx="2738615" cy="6443801"/>
          </a:xfrm>
          <a:prstGeom prst="rect">
            <a:avLst/>
          </a:prstGeom>
        </p:spPr>
      </p:pic>
      <p:pic>
        <p:nvPicPr>
          <p:cNvPr id="2" name="Bilde 1" descr="Et bilde som inneholder tekst, Font, Grafikk, kart&#10;&#10;Automatisk generert beskrivelse">
            <a:extLst>
              <a:ext uri="{FF2B5EF4-FFF2-40B4-BE49-F238E27FC236}">
                <a16:creationId xmlns:a16="http://schemas.microsoft.com/office/drawing/2014/main" id="{061F9583-F39C-66E6-D771-38F98F49DA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74" y="6035040"/>
            <a:ext cx="926361" cy="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4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B8E08-C12F-F192-4C26-BDFF29F3C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C86A5B-3016-8957-11FE-41C892744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5263"/>
            <a:ext cx="9144000" cy="2387600"/>
          </a:xfrm>
        </p:spPr>
        <p:txBody>
          <a:bodyPr>
            <a:normAutofit/>
          </a:bodyPr>
          <a:lstStyle/>
          <a:p>
            <a:r>
              <a:rPr lang="nb-NO" sz="4800"/>
              <a:t>En mer effektiv organisasjon med kunstig intelligens?</a:t>
            </a:r>
            <a:endParaRPr lang="nb-NO" sz="48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27F3FFE-1976-F0BA-05B1-FF900361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741" y="6372737"/>
            <a:ext cx="1242168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1329</Words>
  <Application>Microsoft Office PowerPoint</Application>
  <PresentationFormat>Widescreen</PresentationFormat>
  <Paragraphs>161</Paragraphs>
  <Slides>22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Wingdings</vt:lpstr>
      <vt:lpstr>Office-tema</vt:lpstr>
      <vt:lpstr>DigiTV regionalt fagnettverk E helse samt anvendelse av KI </vt:lpstr>
      <vt:lpstr>Mål</vt:lpstr>
      <vt:lpstr>PowerPoint-presentasjon</vt:lpstr>
      <vt:lpstr>Nettside</vt:lpstr>
      <vt:lpstr>Regional portefølje</vt:lpstr>
      <vt:lpstr>Fellesanskaffelse EPJ</vt:lpstr>
      <vt:lpstr>PowerPoint-presentasjon</vt:lpstr>
      <vt:lpstr>PowerPoint-presentasjon</vt:lpstr>
      <vt:lpstr>En mer effektiv organisasjon med kunstig intelligens?</vt:lpstr>
      <vt:lpstr>PowerPoint-presentasjon</vt:lpstr>
      <vt:lpstr>PowerPoint-presentasjon</vt:lpstr>
      <vt:lpstr>PowerPoint-presentasjon</vt:lpstr>
      <vt:lpstr>Potensiell effektivisering</vt:lpstr>
      <vt:lpstr>Hva er status for bruk av kunstig intelligens (KI) i offentlig sektor?</vt:lpstr>
      <vt:lpstr>Erfaringer fra andre kommuner</vt:lpstr>
      <vt:lpstr>PowerPoint-presentasjon</vt:lpstr>
      <vt:lpstr>Hvorfor går det tregt i kommuner</vt:lpstr>
      <vt:lpstr>Hva er status for bruk av kunstig intelligens (KI) i OU-området?</vt:lpstr>
      <vt:lpstr>Hva er status for bruk av kunstig intelligens (KI) i OU-området?</vt:lpstr>
      <vt:lpstr>Hva er status for bruk av kunstig intelligens (KI) i OU-området?</vt:lpstr>
      <vt:lpstr>Hva gjør vi i Skien !</vt:lpstr>
      <vt:lpstr>Veien videre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Petter Johansen</dc:creator>
  <cp:lastModifiedBy>Terje Flatlandsmo</cp:lastModifiedBy>
  <cp:revision>18</cp:revision>
  <dcterms:created xsi:type="dcterms:W3CDTF">2025-05-16T10:06:28Z</dcterms:created>
  <dcterms:modified xsi:type="dcterms:W3CDTF">2025-06-05T08:49:26Z</dcterms:modified>
</cp:coreProperties>
</file>